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notesMasterIdLst>
    <p:notesMasterId r:id="rId19"/>
  </p:notesMasterIdLst>
  <p:sldIdLst>
    <p:sldId id="287" r:id="rId2"/>
    <p:sldId id="304" r:id="rId3"/>
    <p:sldId id="302" r:id="rId4"/>
    <p:sldId id="322" r:id="rId5"/>
    <p:sldId id="323" r:id="rId6"/>
    <p:sldId id="300" r:id="rId7"/>
    <p:sldId id="317" r:id="rId8"/>
    <p:sldId id="311" r:id="rId9"/>
    <p:sldId id="312" r:id="rId10"/>
    <p:sldId id="313" r:id="rId11"/>
    <p:sldId id="314" r:id="rId12"/>
    <p:sldId id="316" r:id="rId13"/>
    <p:sldId id="321" r:id="rId14"/>
    <p:sldId id="318" r:id="rId15"/>
    <p:sldId id="319" r:id="rId16"/>
    <p:sldId id="290" r:id="rId17"/>
    <p:sldId id="294" r:id="rId18"/>
  </p:sldIdLst>
  <p:sldSz cx="12801600" cy="9601200" type="A3"/>
  <p:notesSz cx="6858000" cy="9144000"/>
  <p:defaultTextStyle>
    <a:defPPr>
      <a:defRPr lang="en-US"/>
    </a:defPPr>
    <a:lvl1pPr marL="0" algn="l" defTabSz="639981" rtl="0" eaLnBrk="1" latinLnBrk="0" hangingPunct="1">
      <a:defRPr sz="2600" kern="1200">
        <a:solidFill>
          <a:schemeClr val="tx1"/>
        </a:solidFill>
        <a:latin typeface="+mn-lt"/>
        <a:ea typeface="+mn-ea"/>
        <a:cs typeface="+mn-cs"/>
      </a:defRPr>
    </a:lvl1pPr>
    <a:lvl2pPr marL="639981" algn="l" defTabSz="639981" rtl="0" eaLnBrk="1" latinLnBrk="0" hangingPunct="1">
      <a:defRPr sz="2600" kern="1200">
        <a:solidFill>
          <a:schemeClr val="tx1"/>
        </a:solidFill>
        <a:latin typeface="+mn-lt"/>
        <a:ea typeface="+mn-ea"/>
        <a:cs typeface="+mn-cs"/>
      </a:defRPr>
    </a:lvl2pPr>
    <a:lvl3pPr marL="1279962" algn="l" defTabSz="639981" rtl="0" eaLnBrk="1" latinLnBrk="0" hangingPunct="1">
      <a:defRPr sz="2600" kern="1200">
        <a:solidFill>
          <a:schemeClr val="tx1"/>
        </a:solidFill>
        <a:latin typeface="+mn-lt"/>
        <a:ea typeface="+mn-ea"/>
        <a:cs typeface="+mn-cs"/>
      </a:defRPr>
    </a:lvl3pPr>
    <a:lvl4pPr marL="1919943" algn="l" defTabSz="639981" rtl="0" eaLnBrk="1" latinLnBrk="0" hangingPunct="1">
      <a:defRPr sz="2600" kern="1200">
        <a:solidFill>
          <a:schemeClr val="tx1"/>
        </a:solidFill>
        <a:latin typeface="+mn-lt"/>
        <a:ea typeface="+mn-ea"/>
        <a:cs typeface="+mn-cs"/>
      </a:defRPr>
    </a:lvl4pPr>
    <a:lvl5pPr marL="2559925" algn="l" defTabSz="639981" rtl="0" eaLnBrk="1" latinLnBrk="0" hangingPunct="1">
      <a:defRPr sz="2600" kern="1200">
        <a:solidFill>
          <a:schemeClr val="tx1"/>
        </a:solidFill>
        <a:latin typeface="+mn-lt"/>
        <a:ea typeface="+mn-ea"/>
        <a:cs typeface="+mn-cs"/>
      </a:defRPr>
    </a:lvl5pPr>
    <a:lvl6pPr marL="3199905" algn="l" defTabSz="639981" rtl="0" eaLnBrk="1" latinLnBrk="0" hangingPunct="1">
      <a:defRPr sz="2600" kern="1200">
        <a:solidFill>
          <a:schemeClr val="tx1"/>
        </a:solidFill>
        <a:latin typeface="+mn-lt"/>
        <a:ea typeface="+mn-ea"/>
        <a:cs typeface="+mn-cs"/>
      </a:defRPr>
    </a:lvl6pPr>
    <a:lvl7pPr marL="3839886" algn="l" defTabSz="639981" rtl="0" eaLnBrk="1" latinLnBrk="0" hangingPunct="1">
      <a:defRPr sz="2600" kern="1200">
        <a:solidFill>
          <a:schemeClr val="tx1"/>
        </a:solidFill>
        <a:latin typeface="+mn-lt"/>
        <a:ea typeface="+mn-ea"/>
        <a:cs typeface="+mn-cs"/>
      </a:defRPr>
    </a:lvl7pPr>
    <a:lvl8pPr marL="4479869" algn="l" defTabSz="639981" rtl="0" eaLnBrk="1" latinLnBrk="0" hangingPunct="1">
      <a:defRPr sz="2600" kern="1200">
        <a:solidFill>
          <a:schemeClr val="tx1"/>
        </a:solidFill>
        <a:latin typeface="+mn-lt"/>
        <a:ea typeface="+mn-ea"/>
        <a:cs typeface="+mn-cs"/>
      </a:defRPr>
    </a:lvl8pPr>
    <a:lvl9pPr marL="5119848" algn="l" defTabSz="639981" rtl="0" eaLnBrk="1" latinLnBrk="0" hangingPunct="1">
      <a:defRPr sz="2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59">
          <p15:clr>
            <a:srgbClr val="A4A3A4"/>
          </p15:clr>
        </p15:guide>
        <p15:guide id="2" pos="4229">
          <p15:clr>
            <a:srgbClr val="A4A3A4"/>
          </p15:clr>
        </p15:guide>
        <p15:guide id="3" orient="horz" pos="3024">
          <p15:clr>
            <a:srgbClr val="A4A3A4"/>
          </p15:clr>
        </p15:guide>
        <p15:guide id="4" pos="416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6B8"/>
    <a:srgbClr val="FEE364"/>
    <a:srgbClr val="7891A2"/>
    <a:srgbClr val="E37B4F"/>
    <a:srgbClr val="E8E8E8"/>
    <a:srgbClr val="0076B7"/>
    <a:srgbClr val="FFE364"/>
    <a:srgbClr val="4972A1"/>
    <a:srgbClr val="CCB8AC"/>
    <a:srgbClr val="97C66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19" autoAdjust="0"/>
    <p:restoredTop sz="94523" autoAdjust="0"/>
  </p:normalViewPr>
  <p:slideViewPr>
    <p:cSldViewPr snapToGrid="0" snapToObjects="1">
      <p:cViewPr varScale="1">
        <p:scale>
          <a:sx n="79" d="100"/>
          <a:sy n="79" d="100"/>
        </p:scale>
        <p:origin x="1428" y="96"/>
      </p:cViewPr>
      <p:guideLst>
        <p:guide orient="horz" pos="3059"/>
        <p:guide pos="4229"/>
        <p:guide orient="horz" pos="3024"/>
        <p:guide pos="4163"/>
      </p:guideLst>
    </p:cSldViewPr>
  </p:slideViewPr>
  <p:outlineViewPr>
    <p:cViewPr>
      <p:scale>
        <a:sx n="33" d="100"/>
        <a:sy n="33" d="100"/>
      </p:scale>
      <p:origin x="0" y="-3108"/>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png>
</file>

<file path=ppt/media/image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EA376B-30FF-1A4A-AD15-19A188F7C5D0}" type="datetimeFigureOut">
              <a:rPr lang="en-US" smtClean="0"/>
              <a:t>9/5/2018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CB1DC5B-8F3A-DA46-9DFC-3B2411CC11CC}" type="slidenum">
              <a:rPr lang="en-US" smtClean="0"/>
              <a:t>‹#›</a:t>
            </a:fld>
            <a:endParaRPr lang="en-US"/>
          </a:p>
        </p:txBody>
      </p:sp>
    </p:spTree>
    <p:extLst>
      <p:ext uri="{BB962C8B-B14F-4D97-AF65-F5344CB8AC3E}">
        <p14:creationId xmlns:p14="http://schemas.microsoft.com/office/powerpoint/2010/main" val="2469683469"/>
      </p:ext>
    </p:extLst>
  </p:cSld>
  <p:clrMap bg1="lt1" tx1="dk1" bg2="lt2" tx2="dk2" accent1="accent1" accent2="accent2" accent3="accent3" accent4="accent4" accent5="accent5" accent6="accent6" hlink="hlink" folHlink="folHlink"/>
  <p:notesStyle>
    <a:lvl1pPr marL="0" algn="l" defTabSz="457159" rtl="0" eaLnBrk="1" latinLnBrk="0" hangingPunct="1">
      <a:defRPr sz="1200" kern="1200">
        <a:solidFill>
          <a:schemeClr val="tx1"/>
        </a:solidFill>
        <a:latin typeface="+mn-lt"/>
        <a:ea typeface="+mn-ea"/>
        <a:cs typeface="+mn-cs"/>
      </a:defRPr>
    </a:lvl1pPr>
    <a:lvl2pPr marL="457159" algn="l" defTabSz="457159" rtl="0" eaLnBrk="1" latinLnBrk="0" hangingPunct="1">
      <a:defRPr sz="1200" kern="1200">
        <a:solidFill>
          <a:schemeClr val="tx1"/>
        </a:solidFill>
        <a:latin typeface="+mn-lt"/>
        <a:ea typeface="+mn-ea"/>
        <a:cs typeface="+mn-cs"/>
      </a:defRPr>
    </a:lvl2pPr>
    <a:lvl3pPr marL="914319" algn="l" defTabSz="457159" rtl="0" eaLnBrk="1" latinLnBrk="0" hangingPunct="1">
      <a:defRPr sz="1200" kern="1200">
        <a:solidFill>
          <a:schemeClr val="tx1"/>
        </a:solidFill>
        <a:latin typeface="+mn-lt"/>
        <a:ea typeface="+mn-ea"/>
        <a:cs typeface="+mn-cs"/>
      </a:defRPr>
    </a:lvl3pPr>
    <a:lvl4pPr marL="1371478" algn="l" defTabSz="457159" rtl="0" eaLnBrk="1" latinLnBrk="0" hangingPunct="1">
      <a:defRPr sz="1200" kern="1200">
        <a:solidFill>
          <a:schemeClr val="tx1"/>
        </a:solidFill>
        <a:latin typeface="+mn-lt"/>
        <a:ea typeface="+mn-ea"/>
        <a:cs typeface="+mn-cs"/>
      </a:defRPr>
    </a:lvl4pPr>
    <a:lvl5pPr marL="1828637" algn="l" defTabSz="457159" rtl="0" eaLnBrk="1" latinLnBrk="0" hangingPunct="1">
      <a:defRPr sz="1200" kern="1200">
        <a:solidFill>
          <a:schemeClr val="tx1"/>
        </a:solidFill>
        <a:latin typeface="+mn-lt"/>
        <a:ea typeface="+mn-ea"/>
        <a:cs typeface="+mn-cs"/>
      </a:defRPr>
    </a:lvl5pPr>
    <a:lvl6pPr marL="2285797" algn="l" defTabSz="457159" rtl="0" eaLnBrk="1" latinLnBrk="0" hangingPunct="1">
      <a:defRPr sz="1200" kern="1200">
        <a:solidFill>
          <a:schemeClr val="tx1"/>
        </a:solidFill>
        <a:latin typeface="+mn-lt"/>
        <a:ea typeface="+mn-ea"/>
        <a:cs typeface="+mn-cs"/>
      </a:defRPr>
    </a:lvl6pPr>
    <a:lvl7pPr marL="2742956" algn="l" defTabSz="457159" rtl="0" eaLnBrk="1" latinLnBrk="0" hangingPunct="1">
      <a:defRPr sz="1200" kern="1200">
        <a:solidFill>
          <a:schemeClr val="tx1"/>
        </a:solidFill>
        <a:latin typeface="+mn-lt"/>
        <a:ea typeface="+mn-ea"/>
        <a:cs typeface="+mn-cs"/>
      </a:defRPr>
    </a:lvl7pPr>
    <a:lvl8pPr marL="3200115" algn="l" defTabSz="457159" rtl="0" eaLnBrk="1" latinLnBrk="0" hangingPunct="1">
      <a:defRPr sz="1200" kern="1200">
        <a:solidFill>
          <a:schemeClr val="tx1"/>
        </a:solidFill>
        <a:latin typeface="+mn-lt"/>
        <a:ea typeface="+mn-ea"/>
        <a:cs typeface="+mn-cs"/>
      </a:defRPr>
    </a:lvl8pPr>
    <a:lvl9pPr marL="3657274" algn="l" defTabSz="45715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B1DC5B-8F3A-DA46-9DFC-3B2411CC11CC}" type="slidenum">
              <a:rPr lang="en-US" smtClean="0"/>
              <a:t>5</a:t>
            </a:fld>
            <a:endParaRPr lang="en-US"/>
          </a:p>
        </p:txBody>
      </p:sp>
    </p:spTree>
    <p:extLst>
      <p:ext uri="{BB962C8B-B14F-4D97-AF65-F5344CB8AC3E}">
        <p14:creationId xmlns:p14="http://schemas.microsoft.com/office/powerpoint/2010/main" val="166524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9EC556-0E4F-4361-96C2-0C2CAFEAB7B8}" type="slidenum">
              <a:rPr lang="zh-CN" altLang="en-US" smtClean="0"/>
              <a:pPr/>
              <a:t>7</a:t>
            </a:fld>
            <a:endParaRPr lang="zh-CN" altLang="en-US" dirty="0"/>
          </a:p>
        </p:txBody>
      </p:sp>
    </p:spTree>
    <p:extLst>
      <p:ext uri="{BB962C8B-B14F-4D97-AF65-F5344CB8AC3E}">
        <p14:creationId xmlns:p14="http://schemas.microsoft.com/office/powerpoint/2010/main" val="1738930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8</a:t>
            </a:fld>
            <a:endParaRPr lang="zh-CN" altLang="en-US" dirty="0">
              <a:solidFill>
                <a:prstClr val="black"/>
              </a:solidFill>
            </a:endParaRPr>
          </a:p>
        </p:txBody>
      </p:sp>
    </p:spTree>
    <p:extLst>
      <p:ext uri="{BB962C8B-B14F-4D97-AF65-F5344CB8AC3E}">
        <p14:creationId xmlns:p14="http://schemas.microsoft.com/office/powerpoint/2010/main" val="2601781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9</a:t>
            </a:fld>
            <a:endParaRPr lang="zh-CN" altLang="en-US" dirty="0">
              <a:solidFill>
                <a:prstClr val="black"/>
              </a:solidFill>
            </a:endParaRPr>
          </a:p>
        </p:txBody>
      </p:sp>
    </p:spTree>
    <p:extLst>
      <p:ext uri="{BB962C8B-B14F-4D97-AF65-F5344CB8AC3E}">
        <p14:creationId xmlns:p14="http://schemas.microsoft.com/office/powerpoint/2010/main" val="421087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10</a:t>
            </a:fld>
            <a:endParaRPr lang="zh-CN" altLang="en-US" dirty="0">
              <a:solidFill>
                <a:prstClr val="black"/>
              </a:solidFill>
            </a:endParaRPr>
          </a:p>
        </p:txBody>
      </p:sp>
    </p:spTree>
    <p:extLst>
      <p:ext uri="{BB962C8B-B14F-4D97-AF65-F5344CB8AC3E}">
        <p14:creationId xmlns:p14="http://schemas.microsoft.com/office/powerpoint/2010/main" val="41631404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11</a:t>
            </a:fld>
            <a:endParaRPr lang="zh-CN" altLang="en-US" dirty="0">
              <a:solidFill>
                <a:prstClr val="black"/>
              </a:solidFill>
            </a:endParaRPr>
          </a:p>
        </p:txBody>
      </p:sp>
    </p:spTree>
    <p:extLst>
      <p:ext uri="{BB962C8B-B14F-4D97-AF65-F5344CB8AC3E}">
        <p14:creationId xmlns:p14="http://schemas.microsoft.com/office/powerpoint/2010/main" val="10532950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9EC556-0E4F-4361-96C2-0C2CAFEAB7B8}" type="slidenum">
              <a:rPr lang="zh-CN" altLang="en-US" smtClean="0"/>
              <a:pPr/>
              <a:t>12</a:t>
            </a:fld>
            <a:endParaRPr lang="zh-CN" altLang="en-US" dirty="0"/>
          </a:p>
        </p:txBody>
      </p:sp>
    </p:spTree>
    <p:extLst>
      <p:ext uri="{BB962C8B-B14F-4D97-AF65-F5344CB8AC3E}">
        <p14:creationId xmlns:p14="http://schemas.microsoft.com/office/powerpoint/2010/main" val="2893175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solidFill>
                  <a:prstClr val="black"/>
                </a:solidFill>
              </a:rPr>
              <a:t>14</a:t>
            </a:fld>
            <a:endParaRPr lang="zh-CN" altLang="en-US" dirty="0">
              <a:solidFill>
                <a:prstClr val="black"/>
              </a:solidFill>
            </a:endParaRPr>
          </a:p>
        </p:txBody>
      </p:sp>
    </p:spTree>
    <p:extLst>
      <p:ext uri="{BB962C8B-B14F-4D97-AF65-F5344CB8AC3E}">
        <p14:creationId xmlns:p14="http://schemas.microsoft.com/office/powerpoint/2010/main" val="381914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8241984-7D2B-4B5D-ADB3-1F9623619656}" type="slidenum">
              <a:rPr lang="zh-CN" altLang="en-US" smtClean="0"/>
              <a:t>15</a:t>
            </a:fld>
            <a:endParaRPr lang="zh-CN" altLang="en-US"/>
          </a:p>
        </p:txBody>
      </p:sp>
    </p:spTree>
    <p:extLst>
      <p:ext uri="{BB962C8B-B14F-4D97-AF65-F5344CB8AC3E}">
        <p14:creationId xmlns:p14="http://schemas.microsoft.com/office/powerpoint/2010/main" val="3039784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945729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分隔页和关键页">
    <p:bg>
      <p:bgRef idx="1001">
        <a:schemeClr val="bg1"/>
      </p:bgRef>
    </p:bg>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785"/>
            <a:ext cx="12801600" cy="9601200"/>
          </a:xfrm>
          <a:prstGeom prst="rect">
            <a:avLst/>
          </a:prstGeom>
          <a:solidFill>
            <a:schemeClr val="bg1">
              <a:lumMod val="85000"/>
            </a:schemeClr>
          </a:solidFill>
        </p:spPr>
        <p:txBody>
          <a:bodyPr vert="horz" lIns="90179" tIns="45090" rIns="90179" bIns="45090"/>
          <a:lstStyle>
            <a:lvl1pPr>
              <a:defRPr sz="1100"/>
            </a:lvl1pPr>
          </a:lstStyle>
          <a:p>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2372" y="2662"/>
            <a:ext cx="1240465" cy="1240465"/>
          </a:xfrm>
          <a:prstGeom prst="rect">
            <a:avLst/>
          </a:prstGeom>
        </p:spPr>
      </p:pic>
    </p:spTree>
    <p:extLst>
      <p:ext uri="{BB962C8B-B14F-4D97-AF65-F5344CB8AC3E}">
        <p14:creationId xmlns:p14="http://schemas.microsoft.com/office/powerpoint/2010/main" val="344722471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992370" y="1626361"/>
            <a:ext cx="10878988" cy="921518"/>
          </a:xfrm>
          <a:prstGeom prst="rect">
            <a:avLst/>
          </a:prstGeom>
        </p:spPr>
        <p:txBody>
          <a:bodyPr lIns="127997" tIns="63999" rIns="127997" bIns="63999"/>
          <a:lstStyle>
            <a:lvl1pPr algn="l">
              <a:lnSpc>
                <a:spcPct val="110000"/>
              </a:lnSpc>
              <a:defRPr sz="3500" b="0" i="0" spc="197" baseline="0">
                <a:solidFill>
                  <a:schemeClr val="tx1">
                    <a:lumMod val="75000"/>
                    <a:lumOff val="25000"/>
                  </a:schemeClr>
                </a:solidFill>
                <a:latin typeface="方正兰亭粗黑_GBK" panose="02000000000000000000" pitchFamily="2" charset="-122"/>
                <a:ea typeface="方正兰亭粗黑_GBK" panose="02000000000000000000" pitchFamily="2" charset="-122"/>
                <a:cs typeface="方正兰亭粗黑_GBK" panose="02000000000000000000" pitchFamily="2" charset="-122"/>
              </a:defRPr>
            </a:lvl1pPr>
          </a:lstStyle>
          <a:p>
            <a:r>
              <a:rPr lang="zh-CN" altLang="en-US" dirty="0" smtClean="0"/>
              <a:t>标题为方正兰亭粗黑 </a:t>
            </a:r>
            <a:r>
              <a:rPr lang="en-US" altLang="zh-CN" dirty="0" smtClean="0"/>
              <a:t>30pt </a:t>
            </a:r>
            <a:r>
              <a:rPr lang="zh-CN" altLang="en-US" dirty="0" smtClean="0"/>
              <a:t>行距</a:t>
            </a:r>
            <a:r>
              <a:rPr lang="en-US" altLang="zh-CN" dirty="0" smtClean="0"/>
              <a:t>1.1</a:t>
            </a:r>
            <a:r>
              <a:rPr lang="zh-CN" altLang="en-US" dirty="0" smtClean="0"/>
              <a:t>倍</a:t>
            </a:r>
            <a:r>
              <a:rPr lang="en-US" altLang="zh-CN" dirty="0" smtClean="0"/>
              <a:t/>
            </a:r>
            <a:br>
              <a:rPr lang="en-US" altLang="zh-CN" dirty="0" smtClean="0"/>
            </a:br>
            <a:endParaRPr lang="en-US" dirty="0"/>
          </a:p>
        </p:txBody>
      </p:sp>
      <p:sp>
        <p:nvSpPr>
          <p:cNvPr id="6" name="Content Placeholder 2"/>
          <p:cNvSpPr>
            <a:spLocks noGrp="1"/>
          </p:cNvSpPr>
          <p:nvPr>
            <p:ph idx="10"/>
          </p:nvPr>
        </p:nvSpPr>
        <p:spPr>
          <a:xfrm>
            <a:off x="992370" y="2874993"/>
            <a:ext cx="10878988" cy="5543808"/>
          </a:xfrm>
          <a:prstGeom prst="rect">
            <a:avLst/>
          </a:prstGeom>
        </p:spPr>
        <p:txBody>
          <a:bodyPr lIns="127997" tIns="63999" rIns="127997" bIns="63999"/>
          <a:lstStyle>
            <a:lvl1pPr marL="507243" indent="-507243">
              <a:lnSpc>
                <a:spcPct val="150000"/>
              </a:lnSpc>
              <a:buFont typeface="+mj-lt"/>
              <a:buAutoNum type="arabicPeriod"/>
              <a:defRPr sz="2600" spc="148" baseline="0">
                <a:solidFill>
                  <a:schemeClr val="tx1">
                    <a:lumMod val="75000"/>
                    <a:lumOff val="25000"/>
                  </a:schemeClr>
                </a:solidFill>
                <a:latin typeface="方正兰亭粗黑_GBK" panose="02000000000000000000" pitchFamily="2" charset="-122"/>
                <a:ea typeface="方正兰亭粗黑_GBK" panose="02000000000000000000" pitchFamily="2" charset="-122"/>
                <a:cs typeface="方正兰亭粗黑_GBK" panose="02000000000000000000" pitchFamily="2" charset="-122"/>
              </a:defRPr>
            </a:lvl1pPr>
            <a:lvl2pPr>
              <a:lnSpc>
                <a:spcPct val="150000"/>
              </a:lnSpc>
              <a:defRPr sz="2400" spc="148" baseline="0">
                <a:latin typeface="方正兰亭纤黑_GBK" panose="02000000000000000000" pitchFamily="2" charset="-122"/>
                <a:ea typeface="方正兰亭纤黑_GBK" panose="02000000000000000000" pitchFamily="2" charset="-122"/>
                <a:cs typeface="方正兰亭纤黑_GBK" panose="02000000000000000000" pitchFamily="2" charset="-122"/>
              </a:defRPr>
            </a:lvl2pPr>
            <a:lvl3pPr>
              <a:lnSpc>
                <a:spcPct val="150000"/>
              </a:lnSpc>
              <a:defRPr sz="1800" spc="148" baseline="0">
                <a:latin typeface="方正兰亭纤黑_GBK" panose="02000000000000000000" pitchFamily="2" charset="-122"/>
                <a:ea typeface="方正兰亭纤黑_GBK" panose="02000000000000000000" pitchFamily="2" charset="-122"/>
                <a:cs typeface="方正兰亭纤黑_GBK" panose="02000000000000000000" pitchFamily="2" charset="-122"/>
              </a:defRPr>
            </a:lvl3pPr>
            <a:lvl4pPr>
              <a:lnSpc>
                <a:spcPct val="150000"/>
              </a:lnSpc>
              <a:defRPr sz="1800" spc="148" baseline="0">
                <a:latin typeface="方正兰亭纤黑_GBK" panose="02000000000000000000" pitchFamily="2" charset="-122"/>
                <a:ea typeface="方正兰亭纤黑_GBK" panose="02000000000000000000" pitchFamily="2" charset="-122"/>
                <a:cs typeface="方正兰亭纤黑_GBK" panose="02000000000000000000" pitchFamily="2" charset="-122"/>
              </a:defRPr>
            </a:lvl4pPr>
            <a:lvl5pPr>
              <a:lnSpc>
                <a:spcPct val="150000"/>
              </a:lnSpc>
              <a:defRPr sz="1800" spc="148" baseline="0">
                <a:latin typeface="方正兰亭纤黑_GBK" panose="02000000000000000000" pitchFamily="2" charset="-122"/>
                <a:ea typeface="方正兰亭纤黑_GBK" panose="02000000000000000000" pitchFamily="2" charset="-122"/>
                <a:cs typeface="方正兰亭纤黑_GBK" panose="02000000000000000000" pitchFamily="2" charset="-122"/>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6830132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正文单页">
    <p:bg>
      <p:bgRef idx="1001">
        <a:schemeClr val="bg1"/>
      </p:bgRef>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992370" y="1626361"/>
            <a:ext cx="10878988" cy="1243686"/>
          </a:xfrm>
          <a:prstGeom prst="rect">
            <a:avLst/>
          </a:prstGeom>
        </p:spPr>
        <p:txBody>
          <a:bodyPr lIns="127997" tIns="63999" rIns="127997" bIns="63999"/>
          <a:lstStyle>
            <a:lvl1pPr algn="l">
              <a:lnSpc>
                <a:spcPct val="110000"/>
              </a:lnSpc>
              <a:defRPr sz="3500" b="0" i="0" spc="197" baseline="0">
                <a:solidFill>
                  <a:schemeClr val="tx1">
                    <a:lumMod val="75000"/>
                    <a:lumOff val="25000"/>
                  </a:schemeClr>
                </a:solidFill>
                <a:latin typeface="方正兰亭粗黑_GBK" panose="02000000000000000000" pitchFamily="2" charset="-122"/>
                <a:ea typeface="方正兰亭粗黑_GBK" panose="02000000000000000000" pitchFamily="2" charset="-122"/>
                <a:cs typeface="方正兰亭粗黑_GBK" panose="02000000000000000000" pitchFamily="2" charset="-122"/>
              </a:defRPr>
            </a:lvl1pPr>
          </a:lstStyle>
          <a:p>
            <a:r>
              <a:rPr lang="zh-CN" altLang="en-US" dirty="0" smtClean="0"/>
              <a:t>标题为方正兰亭粗黑 </a:t>
            </a:r>
            <a:r>
              <a:rPr lang="en-US" altLang="zh-CN" dirty="0" smtClean="0"/>
              <a:t>30pt </a:t>
            </a:r>
            <a:r>
              <a:rPr lang="zh-CN" altLang="en-US" dirty="0" smtClean="0"/>
              <a:t>行距</a:t>
            </a:r>
            <a:r>
              <a:rPr lang="en-US" altLang="zh-CN" dirty="0" smtClean="0"/>
              <a:t>1.1</a:t>
            </a:r>
            <a:r>
              <a:rPr lang="zh-CN" altLang="en-US" dirty="0" smtClean="0"/>
              <a:t>倍</a:t>
            </a:r>
            <a:r>
              <a:rPr lang="en-US" altLang="zh-CN" dirty="0" smtClean="0"/>
              <a:t/>
            </a:r>
            <a:br>
              <a:rPr lang="en-US" altLang="zh-CN" dirty="0" smtClean="0"/>
            </a:br>
            <a:endParaRPr lang="en-US" dirty="0"/>
          </a:p>
        </p:txBody>
      </p:sp>
      <p:sp>
        <p:nvSpPr>
          <p:cNvPr id="6" name="Content Placeholder 2"/>
          <p:cNvSpPr>
            <a:spLocks noGrp="1"/>
          </p:cNvSpPr>
          <p:nvPr>
            <p:ph idx="10"/>
          </p:nvPr>
        </p:nvSpPr>
        <p:spPr>
          <a:xfrm>
            <a:off x="992370" y="3314980"/>
            <a:ext cx="10878988" cy="5103821"/>
          </a:xfrm>
          <a:prstGeom prst="rect">
            <a:avLst/>
          </a:prstGeom>
        </p:spPr>
        <p:txBody>
          <a:bodyPr lIns="127997" tIns="63999" rIns="127997" bIns="63999"/>
          <a:lstStyle>
            <a:lvl1pPr marL="507243" indent="-507243">
              <a:lnSpc>
                <a:spcPct val="150000"/>
              </a:lnSpc>
              <a:buFont typeface="+mj-lt"/>
              <a:buAutoNum type="arabicPeriod"/>
              <a:defRPr sz="2600" spc="148" baseline="0">
                <a:solidFill>
                  <a:schemeClr val="tx1">
                    <a:lumMod val="75000"/>
                    <a:lumOff val="25000"/>
                  </a:schemeClr>
                </a:solidFill>
                <a:latin typeface="方正兰亭纤黑_GBK" panose="02000000000000000000" pitchFamily="2" charset="-122"/>
                <a:ea typeface="方正兰亭纤黑_GBK" panose="02000000000000000000" pitchFamily="2" charset="-122"/>
                <a:cs typeface="方正兰亭纤黑_GBK" panose="02000000000000000000" pitchFamily="2" charset="-122"/>
              </a:defRPr>
            </a:lvl1pPr>
            <a:lvl2pPr>
              <a:lnSpc>
                <a:spcPct val="150000"/>
              </a:lnSpc>
              <a:defRPr sz="2400" spc="148" baseline="0">
                <a:latin typeface="方正兰亭纤黑_GBK" panose="02000000000000000000" pitchFamily="2" charset="-122"/>
                <a:ea typeface="方正兰亭纤黑_GBK" panose="02000000000000000000" pitchFamily="2" charset="-122"/>
                <a:cs typeface="方正兰亭纤黑_GBK" panose="02000000000000000000" pitchFamily="2" charset="-122"/>
              </a:defRPr>
            </a:lvl2pPr>
            <a:lvl3pPr>
              <a:lnSpc>
                <a:spcPct val="150000"/>
              </a:lnSpc>
              <a:defRPr sz="1800" spc="148" baseline="0">
                <a:latin typeface="方正兰亭纤黑_GBK" panose="02000000000000000000" pitchFamily="2" charset="-122"/>
                <a:ea typeface="方正兰亭纤黑_GBK" panose="02000000000000000000" pitchFamily="2" charset="-122"/>
                <a:cs typeface="方正兰亭纤黑_GBK" panose="02000000000000000000" pitchFamily="2" charset="-122"/>
              </a:defRPr>
            </a:lvl3pPr>
            <a:lvl4pPr>
              <a:lnSpc>
                <a:spcPct val="150000"/>
              </a:lnSpc>
              <a:defRPr sz="1800" spc="148" baseline="0">
                <a:latin typeface="方正兰亭纤黑_GBK" panose="02000000000000000000" pitchFamily="2" charset="-122"/>
                <a:ea typeface="方正兰亭纤黑_GBK" panose="02000000000000000000" pitchFamily="2" charset="-122"/>
                <a:cs typeface="方正兰亭纤黑_GBK" panose="02000000000000000000" pitchFamily="2" charset="-122"/>
              </a:defRPr>
            </a:lvl4pPr>
            <a:lvl5pPr>
              <a:lnSpc>
                <a:spcPct val="150000"/>
              </a:lnSpc>
              <a:defRPr sz="1800" spc="148" baseline="0">
                <a:latin typeface="方正兰亭纤黑_GBK" panose="02000000000000000000" pitchFamily="2" charset="-122"/>
                <a:ea typeface="方正兰亭纤黑_GBK" panose="02000000000000000000" pitchFamily="2" charset="-122"/>
                <a:cs typeface="方正兰亭纤黑_GBK" panose="02000000000000000000" pitchFamily="2" charset="-122"/>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2647419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正文双图页">
    <p:bg>
      <p:bgRef idx="1001">
        <a:schemeClr val="bg1"/>
      </p:bgRef>
    </p:bg>
    <p:spTree>
      <p:nvGrpSpPr>
        <p:cNvPr id="1" name=""/>
        <p:cNvGrpSpPr/>
        <p:nvPr/>
      </p:nvGrpSpPr>
      <p:grpSpPr>
        <a:xfrm>
          <a:off x="0" y="0"/>
          <a:ext cx="0" cy="0"/>
          <a:chOff x="0" y="0"/>
          <a:chExt cx="0" cy="0"/>
        </a:xfrm>
      </p:grpSpPr>
      <p:sp>
        <p:nvSpPr>
          <p:cNvPr id="13" name="Picture Placeholder 11"/>
          <p:cNvSpPr>
            <a:spLocks noGrp="1"/>
          </p:cNvSpPr>
          <p:nvPr>
            <p:ph type="pic" sz="quarter" idx="10"/>
          </p:nvPr>
        </p:nvSpPr>
        <p:spPr>
          <a:xfrm>
            <a:off x="428234" y="3443688"/>
            <a:ext cx="5783303" cy="5727445"/>
          </a:xfrm>
          <a:prstGeom prst="rect">
            <a:avLst/>
          </a:prstGeom>
          <a:solidFill>
            <a:schemeClr val="bg1">
              <a:lumMod val="85000"/>
            </a:schemeClr>
          </a:solidFill>
        </p:spPr>
        <p:txBody>
          <a:bodyPr vert="horz" lIns="90179" tIns="45090" rIns="90179" bIns="45090"/>
          <a:lstStyle>
            <a:lvl1pPr>
              <a:defRPr sz="1100"/>
            </a:lvl1pPr>
          </a:lstStyle>
          <a:p>
            <a:endParaRPr lang="en-US" dirty="0"/>
          </a:p>
        </p:txBody>
      </p:sp>
      <p:sp>
        <p:nvSpPr>
          <p:cNvPr id="4" name="Title 1"/>
          <p:cNvSpPr>
            <a:spLocks noGrp="1"/>
          </p:cNvSpPr>
          <p:nvPr>
            <p:ph type="title" hasCustomPrompt="1"/>
          </p:nvPr>
        </p:nvSpPr>
        <p:spPr>
          <a:xfrm>
            <a:off x="992370" y="1626361"/>
            <a:ext cx="10878988" cy="1243686"/>
          </a:xfrm>
          <a:prstGeom prst="rect">
            <a:avLst/>
          </a:prstGeom>
        </p:spPr>
        <p:txBody>
          <a:bodyPr lIns="127997" tIns="63999" rIns="127997" bIns="63999"/>
          <a:lstStyle>
            <a:lvl1pPr algn="l">
              <a:lnSpc>
                <a:spcPct val="110000"/>
              </a:lnSpc>
              <a:defRPr sz="3500" b="0" i="0" spc="197" baseline="0">
                <a:solidFill>
                  <a:schemeClr val="tx1">
                    <a:lumMod val="75000"/>
                    <a:lumOff val="25000"/>
                  </a:schemeClr>
                </a:solidFill>
                <a:latin typeface="方正兰亭粗黑_GBK" panose="02000000000000000000" pitchFamily="2" charset="-122"/>
                <a:ea typeface="方正兰亭粗黑_GBK" panose="02000000000000000000" pitchFamily="2" charset="-122"/>
                <a:cs typeface="方正兰亭粗黑_GBK" panose="02000000000000000000" pitchFamily="2" charset="-122"/>
              </a:defRPr>
            </a:lvl1pPr>
          </a:lstStyle>
          <a:p>
            <a:r>
              <a:rPr lang="zh-CN" altLang="en-US" dirty="0" smtClean="0"/>
              <a:t>标题为方正兰亭粗黑 </a:t>
            </a:r>
            <a:r>
              <a:rPr lang="en-US" altLang="zh-CN" dirty="0" smtClean="0"/>
              <a:t>30pt </a:t>
            </a:r>
            <a:r>
              <a:rPr lang="zh-CN" altLang="en-US" dirty="0" smtClean="0"/>
              <a:t>行距</a:t>
            </a:r>
            <a:r>
              <a:rPr lang="en-US" altLang="zh-CN" dirty="0" smtClean="0"/>
              <a:t>1.1</a:t>
            </a:r>
            <a:r>
              <a:rPr lang="zh-CN" altLang="en-US" dirty="0" smtClean="0"/>
              <a:t>倍</a:t>
            </a:r>
            <a:r>
              <a:rPr lang="en-US" altLang="zh-CN" dirty="0" smtClean="0"/>
              <a:t/>
            </a:r>
            <a:br>
              <a:rPr lang="en-US" altLang="zh-CN" dirty="0" smtClean="0"/>
            </a:br>
            <a:endParaRPr lang="en-US" dirty="0"/>
          </a:p>
        </p:txBody>
      </p:sp>
      <p:sp>
        <p:nvSpPr>
          <p:cNvPr id="5" name="Picture Placeholder 11"/>
          <p:cNvSpPr>
            <a:spLocks noGrp="1"/>
          </p:cNvSpPr>
          <p:nvPr>
            <p:ph type="pic" sz="quarter" idx="11"/>
          </p:nvPr>
        </p:nvSpPr>
        <p:spPr>
          <a:xfrm>
            <a:off x="6575904" y="3443688"/>
            <a:ext cx="5783303" cy="5727445"/>
          </a:xfrm>
          <a:prstGeom prst="rect">
            <a:avLst/>
          </a:prstGeom>
          <a:solidFill>
            <a:schemeClr val="bg1">
              <a:lumMod val="85000"/>
            </a:schemeClr>
          </a:solidFill>
        </p:spPr>
        <p:txBody>
          <a:bodyPr vert="horz" lIns="90179" tIns="45090" rIns="90179" bIns="45090"/>
          <a:lstStyle>
            <a:lvl1pPr>
              <a:defRPr sz="1100"/>
            </a:lvl1pPr>
          </a:lstStyle>
          <a:p>
            <a:endParaRPr lang="en-US" dirty="0"/>
          </a:p>
        </p:txBody>
      </p:sp>
    </p:spTree>
    <p:extLst>
      <p:ext uri="{BB962C8B-B14F-4D97-AF65-F5344CB8AC3E}">
        <p14:creationId xmlns:p14="http://schemas.microsoft.com/office/powerpoint/2010/main" val="209744162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正文单图页">
    <p:bg>
      <p:bgRef idx="1001">
        <a:schemeClr val="bg1"/>
      </p:bgRef>
    </p:bg>
    <p:spTree>
      <p:nvGrpSpPr>
        <p:cNvPr id="1" name=""/>
        <p:cNvGrpSpPr/>
        <p:nvPr/>
      </p:nvGrpSpPr>
      <p:grpSpPr>
        <a:xfrm>
          <a:off x="0" y="0"/>
          <a:ext cx="0" cy="0"/>
          <a:chOff x="0" y="0"/>
          <a:chExt cx="0" cy="0"/>
        </a:xfrm>
      </p:grpSpPr>
      <p:sp>
        <p:nvSpPr>
          <p:cNvPr id="13" name="Picture Placeholder 11"/>
          <p:cNvSpPr>
            <a:spLocks noGrp="1"/>
          </p:cNvSpPr>
          <p:nvPr>
            <p:ph type="pic" sz="quarter" idx="10"/>
          </p:nvPr>
        </p:nvSpPr>
        <p:spPr>
          <a:xfrm>
            <a:off x="428232" y="3443688"/>
            <a:ext cx="11959915" cy="5727445"/>
          </a:xfrm>
          <a:prstGeom prst="rect">
            <a:avLst/>
          </a:prstGeom>
          <a:solidFill>
            <a:schemeClr val="bg1">
              <a:lumMod val="85000"/>
            </a:schemeClr>
          </a:solidFill>
        </p:spPr>
        <p:txBody>
          <a:bodyPr vert="horz" lIns="90179" tIns="45090" rIns="90179" bIns="45090"/>
          <a:lstStyle>
            <a:lvl1pPr>
              <a:defRPr sz="1100"/>
            </a:lvl1pPr>
          </a:lstStyle>
          <a:p>
            <a:endParaRPr lang="en-US" dirty="0"/>
          </a:p>
        </p:txBody>
      </p:sp>
      <p:sp>
        <p:nvSpPr>
          <p:cNvPr id="4" name="Title 1"/>
          <p:cNvSpPr>
            <a:spLocks noGrp="1"/>
          </p:cNvSpPr>
          <p:nvPr>
            <p:ph type="title" hasCustomPrompt="1"/>
          </p:nvPr>
        </p:nvSpPr>
        <p:spPr>
          <a:xfrm>
            <a:off x="992370" y="1626361"/>
            <a:ext cx="10878988" cy="1243686"/>
          </a:xfrm>
          <a:prstGeom prst="rect">
            <a:avLst/>
          </a:prstGeom>
        </p:spPr>
        <p:txBody>
          <a:bodyPr lIns="127997" tIns="63999" rIns="127997" bIns="63999"/>
          <a:lstStyle>
            <a:lvl1pPr algn="l">
              <a:lnSpc>
                <a:spcPct val="110000"/>
              </a:lnSpc>
              <a:defRPr sz="3500" b="0" i="0" spc="197" baseline="0">
                <a:solidFill>
                  <a:schemeClr val="tx1">
                    <a:lumMod val="75000"/>
                    <a:lumOff val="25000"/>
                  </a:schemeClr>
                </a:solidFill>
                <a:latin typeface="方正兰亭粗黑_GBK" panose="02000000000000000000" pitchFamily="2" charset="-122"/>
                <a:ea typeface="方正兰亭粗黑_GBK" panose="02000000000000000000" pitchFamily="2" charset="-122"/>
                <a:cs typeface="方正兰亭粗黑_GBK" panose="02000000000000000000" pitchFamily="2" charset="-122"/>
              </a:defRPr>
            </a:lvl1pPr>
          </a:lstStyle>
          <a:p>
            <a:r>
              <a:rPr lang="zh-CN" altLang="en-US" dirty="0" smtClean="0"/>
              <a:t>标题为方正兰亭粗黑 </a:t>
            </a:r>
            <a:r>
              <a:rPr lang="en-US" altLang="zh-CN" dirty="0" smtClean="0"/>
              <a:t>30pt </a:t>
            </a:r>
            <a:r>
              <a:rPr lang="zh-CN" altLang="en-US" dirty="0" smtClean="0"/>
              <a:t>行距</a:t>
            </a:r>
            <a:r>
              <a:rPr lang="en-US" altLang="zh-CN" dirty="0" smtClean="0"/>
              <a:t>1.1</a:t>
            </a:r>
            <a:r>
              <a:rPr lang="zh-CN" altLang="en-US" dirty="0" smtClean="0"/>
              <a:t>倍</a:t>
            </a:r>
            <a:r>
              <a:rPr lang="en-US" altLang="zh-CN" dirty="0" smtClean="0"/>
              <a:t/>
            </a:r>
            <a:br>
              <a:rPr lang="en-US" altLang="zh-CN" dirty="0" smtClean="0"/>
            </a:br>
            <a:endParaRPr lang="en-US" dirty="0"/>
          </a:p>
        </p:txBody>
      </p:sp>
    </p:spTree>
    <p:extLst>
      <p:ext uri="{BB962C8B-B14F-4D97-AF65-F5344CB8AC3E}">
        <p14:creationId xmlns:p14="http://schemas.microsoft.com/office/powerpoint/2010/main" val="213699500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和内容">
    <p:bg>
      <p:bgPr>
        <a:solidFill>
          <a:srgbClr val="FCFCFC"/>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9176642"/>
      </p:ext>
    </p:extLst>
  </p:cSld>
  <p:clrMapOvr>
    <a:masterClrMapping/>
  </p:clrMapOvr>
  <mc:AlternateContent xmlns:mc="http://schemas.openxmlformats.org/markup-compatibility/2006" xmlns:p14="http://schemas.microsoft.com/office/powerpoint/2010/main">
    <mc:Choice Requires="p14">
      <p:transition spd="slow" p14:dur="1200" advTm="10000">
        <p14:prism/>
      </p:transition>
    </mc:Choice>
    <mc:Fallback xmlns="">
      <p:transition spd="slow" advTm="10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40081" y="8898899"/>
            <a:ext cx="2987040" cy="511175"/>
          </a:xfrm>
          <a:prstGeom prst="rect">
            <a:avLst/>
          </a:prstGeom>
        </p:spPr>
        <p:txBody>
          <a:bodyPr/>
          <a:lstStyle>
            <a:lvl1pPr>
              <a:defRPr>
                <a:ea typeface="微软雅黑" pitchFamily="34" charset="-122"/>
              </a:defRPr>
            </a:lvl1pPr>
          </a:lstStyle>
          <a:p>
            <a:fld id="{FD725410-BEFA-4075-99F8-9B76E6135EB8}" type="datetimeFigureOut">
              <a:rPr lang="zh-CN" altLang="en-US" smtClean="0"/>
              <a:pPr/>
              <a:t>2018/9/5</a:t>
            </a:fld>
            <a:endParaRPr lang="zh-CN" altLang="en-US" dirty="0"/>
          </a:p>
        </p:txBody>
      </p:sp>
      <p:sp>
        <p:nvSpPr>
          <p:cNvPr id="3" name="页脚占位符 2"/>
          <p:cNvSpPr>
            <a:spLocks noGrp="1"/>
          </p:cNvSpPr>
          <p:nvPr>
            <p:ph type="ftr" sz="quarter" idx="11"/>
          </p:nvPr>
        </p:nvSpPr>
        <p:spPr>
          <a:xfrm>
            <a:off x="4373888" y="8898899"/>
            <a:ext cx="4053840" cy="511175"/>
          </a:xfrm>
          <a:prstGeom prst="rect">
            <a:avLst/>
          </a:prstGeom>
        </p:spPr>
        <p:txBody>
          <a:bodyPr/>
          <a:lstStyle>
            <a:lvl1pPr>
              <a:defRPr>
                <a:ea typeface="微软雅黑" pitchFamily="34" charset="-122"/>
              </a:defRPr>
            </a:lvl1pPr>
          </a:lstStyle>
          <a:p>
            <a:endParaRPr lang="zh-CN" altLang="en-US" dirty="0"/>
          </a:p>
        </p:txBody>
      </p:sp>
      <p:sp>
        <p:nvSpPr>
          <p:cNvPr id="4" name="灯片编号占位符 3"/>
          <p:cNvSpPr>
            <a:spLocks noGrp="1"/>
          </p:cNvSpPr>
          <p:nvPr>
            <p:ph type="sldNum" sz="quarter" idx="12"/>
          </p:nvPr>
        </p:nvSpPr>
        <p:spPr>
          <a:xfrm>
            <a:off x="9174480" y="8898899"/>
            <a:ext cx="2987040" cy="511175"/>
          </a:xfrm>
          <a:prstGeom prst="rect">
            <a:avLst/>
          </a:prstGeom>
        </p:spPr>
        <p:txBody>
          <a:bodyPr/>
          <a:lstStyle>
            <a:lvl1pPr>
              <a:defRPr>
                <a:ea typeface="微软雅黑" pitchFamily="34" charset="-122"/>
              </a:defRPr>
            </a:lvl1pPr>
          </a:lstStyle>
          <a:p>
            <a:fld id="{ABCBC4E8-88EF-4446-9533-1BB591964EAE}" type="slidenum">
              <a:rPr lang="zh-CN" altLang="en-US" smtClean="0"/>
              <a:pPr/>
              <a:t>‹#›</a:t>
            </a:fld>
            <a:endParaRPr lang="zh-CN" altLang="en-US" dirty="0"/>
          </a:p>
        </p:txBody>
      </p:sp>
    </p:spTree>
    <p:extLst>
      <p:ext uri="{BB962C8B-B14F-4D97-AF65-F5344CB8AC3E}">
        <p14:creationId xmlns:p14="http://schemas.microsoft.com/office/powerpoint/2010/main" val="4206808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空白">
    <p:bg>
      <p:bgPr>
        <a:solidFill>
          <a:schemeClr val="bg1"/>
        </a:solidFill>
        <a:effectLst/>
      </p:bgPr>
    </p:bg>
    <p:spTree>
      <p:nvGrpSpPr>
        <p:cNvPr id="1" name=""/>
        <p:cNvGrpSpPr/>
        <p:nvPr/>
      </p:nvGrpSpPr>
      <p:grpSpPr>
        <a:xfrm>
          <a:off x="0" y="0"/>
          <a:ext cx="0" cy="0"/>
          <a:chOff x="0" y="0"/>
          <a:chExt cx="0" cy="0"/>
        </a:xfrm>
      </p:grpSpPr>
      <p:sp>
        <p:nvSpPr>
          <p:cNvPr id="3" name="标题 1"/>
          <p:cNvSpPr>
            <a:spLocks noGrp="1"/>
          </p:cNvSpPr>
          <p:nvPr>
            <p:ph type="ctrTitle" hasCustomPrompt="1"/>
          </p:nvPr>
        </p:nvSpPr>
        <p:spPr>
          <a:xfrm>
            <a:off x="512565" y="330197"/>
            <a:ext cx="2899370" cy="651717"/>
          </a:xfrm>
          <a:prstGeom prst="rect">
            <a:avLst/>
          </a:prstGeom>
        </p:spPr>
        <p:txBody>
          <a:bodyPr anchor="b">
            <a:normAutofit/>
          </a:bodyPr>
          <a:lstStyle>
            <a:lvl1pPr algn="l">
              <a:defRPr sz="2520" b="1">
                <a:latin typeface="微软雅黑" panose="020B0503020204020204" pitchFamily="34" charset="-122"/>
                <a:ea typeface="微软雅黑" panose="020B0503020204020204" pitchFamily="34" charset="-122"/>
              </a:defRPr>
            </a:lvl1pPr>
          </a:lstStyle>
          <a:p>
            <a:r>
              <a:rPr lang="zh-CN" altLang="en-US" dirty="0" smtClean="0"/>
              <a:t>单击此处编辑标题</a:t>
            </a:r>
            <a:endParaRPr lang="zh-CN" altLang="en-US" dirty="0"/>
          </a:p>
        </p:txBody>
      </p:sp>
    </p:spTree>
    <p:extLst>
      <p:ext uri="{BB962C8B-B14F-4D97-AF65-F5344CB8AC3E}">
        <p14:creationId xmlns:p14="http://schemas.microsoft.com/office/powerpoint/2010/main" val="118410513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12"/>
          <p:cNvSpPr/>
          <p:nvPr userDrawn="1"/>
        </p:nvSpPr>
        <p:spPr>
          <a:xfrm>
            <a:off x="1137038" y="9817950"/>
            <a:ext cx="354418" cy="358756"/>
          </a:xfrm>
          <a:prstGeom prst="rect">
            <a:avLst/>
          </a:prstGeom>
          <a:solidFill>
            <a:srgbClr val="FEE364"/>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8" name="Rectangle 13"/>
          <p:cNvSpPr/>
          <p:nvPr userDrawn="1"/>
        </p:nvSpPr>
        <p:spPr>
          <a:xfrm>
            <a:off x="1601414" y="9817950"/>
            <a:ext cx="354418" cy="358756"/>
          </a:xfrm>
          <a:prstGeom prst="rect">
            <a:avLst/>
          </a:prstGeom>
          <a:solidFill>
            <a:srgbClr val="F7BD4C"/>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9" name="Rectangle 14"/>
          <p:cNvSpPr/>
          <p:nvPr userDrawn="1"/>
        </p:nvSpPr>
        <p:spPr>
          <a:xfrm>
            <a:off x="2058526" y="9817950"/>
            <a:ext cx="354418" cy="358756"/>
          </a:xfrm>
          <a:prstGeom prst="rect">
            <a:avLst/>
          </a:prstGeom>
          <a:solidFill>
            <a:srgbClr val="E37B4F"/>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0" name="Rectangle 15"/>
          <p:cNvSpPr/>
          <p:nvPr userDrawn="1"/>
        </p:nvSpPr>
        <p:spPr>
          <a:xfrm>
            <a:off x="2522903" y="9817950"/>
            <a:ext cx="354418" cy="358756"/>
          </a:xfrm>
          <a:prstGeom prst="rect">
            <a:avLst/>
          </a:prstGeom>
          <a:solidFill>
            <a:srgbClr val="D2655F"/>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1" name="Rectangle 16"/>
          <p:cNvSpPr/>
          <p:nvPr userDrawn="1"/>
        </p:nvSpPr>
        <p:spPr>
          <a:xfrm>
            <a:off x="2975371" y="9817950"/>
            <a:ext cx="354418" cy="358756"/>
          </a:xfrm>
          <a:prstGeom prst="rect">
            <a:avLst/>
          </a:prstGeom>
          <a:solidFill>
            <a:srgbClr val="BF4842"/>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2" name="Rectangle 17"/>
          <p:cNvSpPr/>
          <p:nvPr userDrawn="1"/>
        </p:nvSpPr>
        <p:spPr>
          <a:xfrm>
            <a:off x="3463562" y="9817950"/>
            <a:ext cx="354418" cy="358756"/>
          </a:xfrm>
          <a:prstGeom prst="rect">
            <a:avLst/>
          </a:prstGeom>
          <a:solidFill>
            <a:srgbClr val="AC5581"/>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3" name="Rectangle 18"/>
          <p:cNvSpPr/>
          <p:nvPr userDrawn="1"/>
        </p:nvSpPr>
        <p:spPr>
          <a:xfrm>
            <a:off x="0" y="9817950"/>
            <a:ext cx="354418" cy="358756"/>
          </a:xfrm>
          <a:prstGeom prst="rect">
            <a:avLst/>
          </a:prstGeom>
          <a:solidFill>
            <a:srgbClr val="0076B7"/>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4" name="Rectangle 21"/>
          <p:cNvSpPr/>
          <p:nvPr userDrawn="1"/>
        </p:nvSpPr>
        <p:spPr>
          <a:xfrm>
            <a:off x="3923294" y="9817950"/>
            <a:ext cx="354418" cy="358756"/>
          </a:xfrm>
          <a:prstGeom prst="rect">
            <a:avLst/>
          </a:prstGeom>
          <a:solidFill>
            <a:srgbClr val="654C84"/>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5" name="Rectangle 22"/>
          <p:cNvSpPr/>
          <p:nvPr userDrawn="1"/>
        </p:nvSpPr>
        <p:spPr>
          <a:xfrm>
            <a:off x="4387671" y="9817950"/>
            <a:ext cx="354418" cy="358756"/>
          </a:xfrm>
          <a:prstGeom prst="rect">
            <a:avLst/>
          </a:prstGeom>
          <a:solidFill>
            <a:srgbClr val="535087"/>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6" name="Rectangle 23"/>
          <p:cNvSpPr/>
          <p:nvPr userDrawn="1"/>
        </p:nvSpPr>
        <p:spPr>
          <a:xfrm>
            <a:off x="4844782" y="9817950"/>
            <a:ext cx="354418" cy="358756"/>
          </a:xfrm>
          <a:prstGeom prst="rect">
            <a:avLst/>
          </a:prstGeom>
          <a:solidFill>
            <a:srgbClr val="4972A1"/>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7" name="Rectangle 24"/>
          <p:cNvSpPr/>
          <p:nvPr userDrawn="1"/>
        </p:nvSpPr>
        <p:spPr>
          <a:xfrm>
            <a:off x="5309160" y="9817950"/>
            <a:ext cx="354418" cy="358756"/>
          </a:xfrm>
          <a:prstGeom prst="rect">
            <a:avLst/>
          </a:prstGeom>
          <a:solidFill>
            <a:srgbClr val="7891A2"/>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8" name="Rectangle 25"/>
          <p:cNvSpPr/>
          <p:nvPr userDrawn="1"/>
        </p:nvSpPr>
        <p:spPr>
          <a:xfrm>
            <a:off x="5761629" y="9817950"/>
            <a:ext cx="354418" cy="358756"/>
          </a:xfrm>
          <a:prstGeom prst="rect">
            <a:avLst/>
          </a:prstGeom>
          <a:solidFill>
            <a:srgbClr val="97C667"/>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sp>
        <p:nvSpPr>
          <p:cNvPr id="19" name="Rectangle 26"/>
          <p:cNvSpPr/>
          <p:nvPr userDrawn="1"/>
        </p:nvSpPr>
        <p:spPr>
          <a:xfrm>
            <a:off x="6249820" y="9817950"/>
            <a:ext cx="354418" cy="358756"/>
          </a:xfrm>
          <a:prstGeom prst="rect">
            <a:avLst/>
          </a:prstGeom>
          <a:solidFill>
            <a:srgbClr val="CCB8AC"/>
          </a:solidFill>
          <a:ln>
            <a:noFill/>
          </a:ln>
        </p:spPr>
        <p:style>
          <a:lnRef idx="1">
            <a:schemeClr val="accent1"/>
          </a:lnRef>
          <a:fillRef idx="3">
            <a:schemeClr val="accent1"/>
          </a:fillRef>
          <a:effectRef idx="2">
            <a:schemeClr val="accent1"/>
          </a:effectRef>
          <a:fontRef idx="minor">
            <a:schemeClr val="lt1"/>
          </a:fontRef>
        </p:style>
        <p:txBody>
          <a:bodyPr lIns="90175" tIns="45089" rIns="90175" bIns="45089" rtlCol="0" anchor="ctr"/>
          <a:lstStyle/>
          <a:p>
            <a:pPr algn="ctr"/>
            <a:endParaRPr lang="en-US">
              <a:ln>
                <a:noFill/>
              </a:ln>
              <a:solidFill>
                <a:srgbClr val="FFD95C"/>
              </a:solidFill>
            </a:endParaRPr>
          </a:p>
        </p:txBody>
      </p:sp>
      <p:cxnSp>
        <p:nvCxnSpPr>
          <p:cNvPr id="20" name="Straight Connector 28"/>
          <p:cNvCxnSpPr/>
          <p:nvPr userDrawn="1"/>
        </p:nvCxnSpPr>
        <p:spPr>
          <a:xfrm>
            <a:off x="992372" y="-406591"/>
            <a:ext cx="0" cy="370715"/>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pic>
        <p:nvPicPr>
          <p:cNvPr id="21" name="Picture 29"/>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992372" y="2662"/>
            <a:ext cx="1240465" cy="1240465"/>
          </a:xfrm>
          <a:prstGeom prst="rect">
            <a:avLst/>
          </a:prstGeom>
        </p:spPr>
      </p:pic>
      <p:cxnSp>
        <p:nvCxnSpPr>
          <p:cNvPr id="22" name="Straight Connector 34"/>
          <p:cNvCxnSpPr/>
          <p:nvPr userDrawn="1"/>
        </p:nvCxnSpPr>
        <p:spPr>
          <a:xfrm>
            <a:off x="992372" y="9601201"/>
            <a:ext cx="0" cy="384167"/>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38"/>
          <p:cNvCxnSpPr/>
          <p:nvPr userDrawn="1"/>
        </p:nvCxnSpPr>
        <p:spPr>
          <a:xfrm rot="5400000">
            <a:off x="-184565" y="1047164"/>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39"/>
          <p:cNvCxnSpPr/>
          <p:nvPr userDrawn="1"/>
        </p:nvCxnSpPr>
        <p:spPr>
          <a:xfrm rot="5400000">
            <a:off x="12986165" y="1019367"/>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41"/>
          <p:cNvCxnSpPr/>
          <p:nvPr userDrawn="1"/>
        </p:nvCxnSpPr>
        <p:spPr>
          <a:xfrm rot="5400000">
            <a:off x="-184565" y="8238438"/>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42"/>
          <p:cNvCxnSpPr/>
          <p:nvPr userDrawn="1"/>
        </p:nvCxnSpPr>
        <p:spPr>
          <a:xfrm rot="5400000">
            <a:off x="12986165" y="8238438"/>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43"/>
          <p:cNvCxnSpPr/>
          <p:nvPr userDrawn="1"/>
        </p:nvCxnSpPr>
        <p:spPr>
          <a:xfrm>
            <a:off x="11863535" y="-406591"/>
            <a:ext cx="0" cy="370715"/>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44"/>
          <p:cNvCxnSpPr/>
          <p:nvPr userDrawn="1"/>
        </p:nvCxnSpPr>
        <p:spPr>
          <a:xfrm>
            <a:off x="11863535" y="9601201"/>
            <a:ext cx="0" cy="384167"/>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48"/>
          <p:cNvCxnSpPr/>
          <p:nvPr userDrawn="1"/>
        </p:nvCxnSpPr>
        <p:spPr>
          <a:xfrm rot="5400000">
            <a:off x="-184565" y="1477668"/>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0" name="Straight Connector 49"/>
          <p:cNvCxnSpPr/>
          <p:nvPr userDrawn="1"/>
        </p:nvCxnSpPr>
        <p:spPr>
          <a:xfrm rot="5400000">
            <a:off x="12986165" y="1449872"/>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1" name="Straight Connector 50"/>
          <p:cNvCxnSpPr/>
          <p:nvPr userDrawn="1"/>
        </p:nvCxnSpPr>
        <p:spPr>
          <a:xfrm rot="5400000">
            <a:off x="-184565" y="2721354"/>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2" name="Straight Connector 51"/>
          <p:cNvCxnSpPr/>
          <p:nvPr userDrawn="1"/>
        </p:nvCxnSpPr>
        <p:spPr>
          <a:xfrm rot="5400000">
            <a:off x="12986165" y="2721354"/>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3" name="Straight Connector 63"/>
          <p:cNvCxnSpPr/>
          <p:nvPr userDrawn="1"/>
        </p:nvCxnSpPr>
        <p:spPr>
          <a:xfrm>
            <a:off x="432737" y="-406591"/>
            <a:ext cx="0" cy="370715"/>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4" name="Straight Connector 64"/>
          <p:cNvCxnSpPr/>
          <p:nvPr userDrawn="1"/>
        </p:nvCxnSpPr>
        <p:spPr>
          <a:xfrm rot="5400000">
            <a:off x="-184565" y="3151846"/>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5" name="Straight Connector 65"/>
          <p:cNvCxnSpPr/>
          <p:nvPr userDrawn="1"/>
        </p:nvCxnSpPr>
        <p:spPr>
          <a:xfrm rot="5400000">
            <a:off x="12986165" y="3151846"/>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66"/>
          <p:cNvCxnSpPr/>
          <p:nvPr userDrawn="1"/>
        </p:nvCxnSpPr>
        <p:spPr>
          <a:xfrm rot="5400000">
            <a:off x="-184565" y="8986141"/>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7" name="Straight Connector 67"/>
          <p:cNvCxnSpPr/>
          <p:nvPr userDrawn="1"/>
        </p:nvCxnSpPr>
        <p:spPr>
          <a:xfrm rot="5400000">
            <a:off x="12986165" y="8986141"/>
            <a:ext cx="0" cy="369131"/>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8" name="Straight Connector 68"/>
          <p:cNvCxnSpPr/>
          <p:nvPr userDrawn="1"/>
        </p:nvCxnSpPr>
        <p:spPr>
          <a:xfrm>
            <a:off x="432737" y="9601201"/>
            <a:ext cx="0" cy="384167"/>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39" name="Straight Connector 69"/>
          <p:cNvCxnSpPr/>
          <p:nvPr userDrawn="1"/>
        </p:nvCxnSpPr>
        <p:spPr>
          <a:xfrm>
            <a:off x="12372945" y="9601201"/>
            <a:ext cx="0" cy="384167"/>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40" name="Straight Connector 70"/>
          <p:cNvCxnSpPr/>
          <p:nvPr userDrawn="1"/>
        </p:nvCxnSpPr>
        <p:spPr>
          <a:xfrm>
            <a:off x="12372945" y="-406591"/>
            <a:ext cx="0" cy="370715"/>
          </a:xfrm>
          <a:prstGeom prst="line">
            <a:avLst/>
          </a:prstGeom>
          <a:ln>
            <a:solidFill>
              <a:schemeClr val="tx1">
                <a:lumMod val="10000"/>
                <a:lumOff val="90000"/>
              </a:schemeClr>
            </a:solidFill>
          </a:ln>
        </p:spPr>
        <p:style>
          <a:lnRef idx="2">
            <a:schemeClr val="accent1"/>
          </a:lnRef>
          <a:fillRef idx="0">
            <a:schemeClr val="accent1"/>
          </a:fillRef>
          <a:effectRef idx="1">
            <a:schemeClr val="accent1"/>
          </a:effectRef>
          <a:fontRef idx="minor">
            <a:schemeClr val="tx1"/>
          </a:fontRef>
        </p:style>
      </p:cxnSp>
      <p:cxnSp>
        <p:nvCxnSpPr>
          <p:cNvPr id="41" name="Straight Connector 73"/>
          <p:cNvCxnSpPr/>
          <p:nvPr userDrawn="1"/>
        </p:nvCxnSpPr>
        <p:spPr>
          <a:xfrm>
            <a:off x="11599584" y="-35877"/>
            <a:ext cx="0" cy="1110234"/>
          </a:xfrm>
          <a:prstGeom prst="line">
            <a:avLst/>
          </a:prstGeom>
          <a:ln w="6350" cmpd="sng">
            <a:solidFill>
              <a:srgbClr val="0076B8"/>
            </a:solidFill>
          </a:ln>
        </p:spPr>
        <p:style>
          <a:lnRef idx="1">
            <a:schemeClr val="dk1"/>
          </a:lnRef>
          <a:fillRef idx="0">
            <a:schemeClr val="dk1"/>
          </a:fillRef>
          <a:effectRef idx="0">
            <a:schemeClr val="dk1"/>
          </a:effectRef>
          <a:fontRef idx="minor">
            <a:schemeClr val="tx1"/>
          </a:fontRef>
        </p:style>
      </p:cxnSp>
      <p:sp>
        <p:nvSpPr>
          <p:cNvPr id="42" name="TextBox 41"/>
          <p:cNvSpPr txBox="1"/>
          <p:nvPr userDrawn="1"/>
        </p:nvSpPr>
        <p:spPr>
          <a:xfrm>
            <a:off x="11627715" y="606214"/>
            <a:ext cx="620202" cy="243444"/>
          </a:xfrm>
          <a:prstGeom prst="rect">
            <a:avLst/>
          </a:prstGeom>
          <a:noFill/>
        </p:spPr>
        <p:txBody>
          <a:bodyPr wrap="square" lIns="90175" tIns="45089" rIns="90175" bIns="45089" rtlCol="0">
            <a:spAutoFit/>
          </a:bodyPr>
          <a:lstStyle/>
          <a:p>
            <a:fld id="{1F464972-9380-4746-97AC-66413BB3334E}" type="slidenum">
              <a:rPr lang="en-US" sz="1000" smtClean="0">
                <a:solidFill>
                  <a:schemeClr val="tx1">
                    <a:lumMod val="50000"/>
                    <a:lumOff val="50000"/>
                  </a:schemeClr>
                </a:solidFill>
                <a:latin typeface="ClanOT-WideBook"/>
                <a:cs typeface="ClanOT-WideBook"/>
              </a:rPr>
              <a:t>‹#›</a:t>
            </a:fld>
            <a:endParaRPr lang="en-US" sz="1000" dirty="0">
              <a:solidFill>
                <a:schemeClr val="tx1">
                  <a:lumMod val="50000"/>
                  <a:lumOff val="50000"/>
                </a:schemeClr>
              </a:solidFill>
              <a:latin typeface="ClanOT-WideBook"/>
              <a:cs typeface="ClanOT-WideBook"/>
            </a:endParaRPr>
          </a:p>
        </p:txBody>
      </p:sp>
      <p:sp>
        <p:nvSpPr>
          <p:cNvPr id="43" name="TextBox 42"/>
          <p:cNvSpPr txBox="1"/>
          <p:nvPr userDrawn="1"/>
        </p:nvSpPr>
        <p:spPr>
          <a:xfrm>
            <a:off x="9530005" y="606214"/>
            <a:ext cx="1889330" cy="263424"/>
          </a:xfrm>
          <a:prstGeom prst="rect">
            <a:avLst/>
          </a:prstGeom>
          <a:noFill/>
        </p:spPr>
        <p:txBody>
          <a:bodyPr wrap="square" lIns="90175" tIns="45089" rIns="90175" bIns="45089" rtlCol="0">
            <a:spAutoFit/>
          </a:bodyPr>
          <a:lstStyle/>
          <a:p>
            <a:pPr algn="r">
              <a:tabLst>
                <a:tab pos="1407439" algn="l"/>
              </a:tabLst>
            </a:pPr>
            <a:r>
              <a:rPr lang="en-US" altLang="zh-CN" sz="1100" spc="139" dirty="0" smtClean="0">
                <a:latin typeface="方正兰亭纤黑_GBK" panose="02000000000000000000" pitchFamily="2" charset="-122"/>
                <a:ea typeface="方正兰亭纤黑_GBK" panose="02000000000000000000" pitchFamily="2" charset="-122"/>
                <a:cs typeface="FZLanTingHei-EL-GBK"/>
              </a:rPr>
              <a:t>PPT</a:t>
            </a:r>
            <a:r>
              <a:rPr lang="zh-CN" altLang="en-US" sz="1100" spc="139" dirty="0" smtClean="0">
                <a:latin typeface="方正兰亭纤黑_GBK" panose="02000000000000000000" pitchFamily="2" charset="-122"/>
                <a:ea typeface="方正兰亭纤黑_GBK" panose="02000000000000000000" pitchFamily="2" charset="-122"/>
                <a:cs typeface="FZLanTingHei-EL-GBK"/>
              </a:rPr>
              <a:t>标题     部门名称   </a:t>
            </a:r>
            <a:endParaRPr lang="en-US" sz="1100" spc="139" dirty="0" smtClean="0">
              <a:latin typeface="方正兰亭纤黑_GBK" panose="02000000000000000000" pitchFamily="2" charset="-122"/>
              <a:ea typeface="方正兰亭纤黑_GBK" panose="02000000000000000000" pitchFamily="2" charset="-122"/>
              <a:cs typeface="FZLanTingHei-EL-GBK"/>
            </a:endParaRPr>
          </a:p>
        </p:txBody>
      </p:sp>
    </p:spTree>
    <p:extLst>
      <p:ext uri="{BB962C8B-B14F-4D97-AF65-F5344CB8AC3E}">
        <p14:creationId xmlns:p14="http://schemas.microsoft.com/office/powerpoint/2010/main" val="858546499"/>
      </p:ext>
    </p:extLst>
  </p:cSld>
  <p:clrMap bg1="lt1" tx1="dk1" bg2="lt2" tx2="dk2" accent1="accent1" accent2="accent2" accent3="accent3" accent4="accent4" accent5="accent5" accent6="accent6" hlink="hlink" folHlink="folHlink"/>
  <p:sldLayoutIdLst>
    <p:sldLayoutId id="2147483701" r:id="rId1"/>
    <p:sldLayoutId id="2147483652" r:id="rId2"/>
    <p:sldLayoutId id="2147483706" r:id="rId3"/>
    <p:sldLayoutId id="2147483713" r:id="rId4"/>
    <p:sldLayoutId id="2147483664" r:id="rId5"/>
    <p:sldLayoutId id="2147483665" r:id="rId6"/>
    <p:sldLayoutId id="2147483714" r:id="rId7"/>
    <p:sldLayoutId id="2147483715" r:id="rId8"/>
    <p:sldLayoutId id="2147483716" r:id="rId9"/>
  </p:sldLayoutIdLst>
  <p:timing>
    <p:tnLst>
      <p:par>
        <p:cTn id="1" dur="indefinite" restart="never" nodeType="tmRoot"/>
      </p:par>
    </p:tnLst>
  </p:timing>
  <p:txStyles>
    <p:titleStyle>
      <a:lvl1pPr algn="ctr" defTabSz="1279920" rtl="0" eaLnBrk="1" latinLnBrk="0" hangingPunct="1">
        <a:spcBef>
          <a:spcPct val="0"/>
        </a:spcBef>
        <a:buNone/>
        <a:defRPr sz="6100" kern="1200">
          <a:solidFill>
            <a:schemeClr val="tx1"/>
          </a:solidFill>
          <a:latin typeface="+mj-lt"/>
          <a:ea typeface="+mj-ea"/>
          <a:cs typeface="+mj-cs"/>
        </a:defRPr>
      </a:lvl1pPr>
    </p:titleStyle>
    <p:bodyStyle>
      <a:lvl1pPr marL="479970" indent="-479970" algn="l" defTabSz="1279920" rtl="0" eaLnBrk="1" latinLnBrk="0" hangingPunct="1">
        <a:spcBef>
          <a:spcPct val="20000"/>
        </a:spcBef>
        <a:buFont typeface="Arial" panose="020B0604020202020204" pitchFamily="34" charset="0"/>
        <a:buChar char="•"/>
        <a:defRPr sz="4400" kern="1200">
          <a:solidFill>
            <a:schemeClr val="tx1"/>
          </a:solidFill>
          <a:latin typeface="+mn-lt"/>
          <a:ea typeface="+mn-ea"/>
          <a:cs typeface="+mn-cs"/>
        </a:defRPr>
      </a:lvl1pPr>
      <a:lvl2pPr marL="1039936" indent="-399976" algn="l" defTabSz="1279920" rtl="0" eaLnBrk="1" latinLnBrk="0" hangingPunct="1">
        <a:spcBef>
          <a:spcPct val="20000"/>
        </a:spcBef>
        <a:buFont typeface="Arial" panose="020B0604020202020204" pitchFamily="34" charset="0"/>
        <a:buChar char="–"/>
        <a:defRPr sz="3900" kern="1200">
          <a:solidFill>
            <a:schemeClr val="tx1"/>
          </a:solidFill>
          <a:latin typeface="+mn-lt"/>
          <a:ea typeface="+mn-ea"/>
          <a:cs typeface="+mn-cs"/>
        </a:defRPr>
      </a:lvl2pPr>
      <a:lvl3pPr marL="1599899" indent="-319981" algn="l" defTabSz="12799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39862" indent="-319981" algn="l" defTabSz="127992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4pPr>
      <a:lvl5pPr marL="2879820" indent="-319981" algn="l" defTabSz="127992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5pPr>
      <a:lvl6pPr marL="3519781" indent="-319981" algn="l" defTabSz="127992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6pPr>
      <a:lvl7pPr marL="4159743" indent="-319981" algn="l" defTabSz="127992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7pPr>
      <a:lvl8pPr marL="4799703" indent="-319981" algn="l" defTabSz="127992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8pPr>
      <a:lvl9pPr marL="5439662" indent="-319981" algn="l" defTabSz="127992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9pPr>
    </p:bodyStyle>
    <p:otherStyle>
      <a:defPPr>
        <a:defRPr lang="zh-CN"/>
      </a:defPPr>
      <a:lvl1pPr marL="0" algn="l" defTabSz="1279920" rtl="0" eaLnBrk="1" latinLnBrk="0" hangingPunct="1">
        <a:defRPr sz="2600" kern="1200">
          <a:solidFill>
            <a:schemeClr val="tx1"/>
          </a:solidFill>
          <a:latin typeface="+mn-lt"/>
          <a:ea typeface="+mn-ea"/>
          <a:cs typeface="+mn-cs"/>
        </a:defRPr>
      </a:lvl1pPr>
      <a:lvl2pPr marL="639960" algn="l" defTabSz="1279920" rtl="0" eaLnBrk="1" latinLnBrk="0" hangingPunct="1">
        <a:defRPr sz="2600" kern="1200">
          <a:solidFill>
            <a:schemeClr val="tx1"/>
          </a:solidFill>
          <a:latin typeface="+mn-lt"/>
          <a:ea typeface="+mn-ea"/>
          <a:cs typeface="+mn-cs"/>
        </a:defRPr>
      </a:lvl2pPr>
      <a:lvl3pPr marL="1279920" algn="l" defTabSz="1279920" rtl="0" eaLnBrk="1" latinLnBrk="0" hangingPunct="1">
        <a:defRPr sz="2600" kern="1200">
          <a:solidFill>
            <a:schemeClr val="tx1"/>
          </a:solidFill>
          <a:latin typeface="+mn-lt"/>
          <a:ea typeface="+mn-ea"/>
          <a:cs typeface="+mn-cs"/>
        </a:defRPr>
      </a:lvl3pPr>
      <a:lvl4pPr marL="1919880" algn="l" defTabSz="1279920" rtl="0" eaLnBrk="1" latinLnBrk="0" hangingPunct="1">
        <a:defRPr sz="2600" kern="1200">
          <a:solidFill>
            <a:schemeClr val="tx1"/>
          </a:solidFill>
          <a:latin typeface="+mn-lt"/>
          <a:ea typeface="+mn-ea"/>
          <a:cs typeface="+mn-cs"/>
        </a:defRPr>
      </a:lvl4pPr>
      <a:lvl5pPr marL="2559842" algn="l" defTabSz="1279920" rtl="0" eaLnBrk="1" latinLnBrk="0" hangingPunct="1">
        <a:defRPr sz="2600" kern="1200">
          <a:solidFill>
            <a:schemeClr val="tx1"/>
          </a:solidFill>
          <a:latin typeface="+mn-lt"/>
          <a:ea typeface="+mn-ea"/>
          <a:cs typeface="+mn-cs"/>
        </a:defRPr>
      </a:lvl5pPr>
      <a:lvl6pPr marL="3199800" algn="l" defTabSz="1279920" rtl="0" eaLnBrk="1" latinLnBrk="0" hangingPunct="1">
        <a:defRPr sz="2600" kern="1200">
          <a:solidFill>
            <a:schemeClr val="tx1"/>
          </a:solidFill>
          <a:latin typeface="+mn-lt"/>
          <a:ea typeface="+mn-ea"/>
          <a:cs typeface="+mn-cs"/>
        </a:defRPr>
      </a:lvl6pPr>
      <a:lvl7pPr marL="3839761" algn="l" defTabSz="1279920" rtl="0" eaLnBrk="1" latinLnBrk="0" hangingPunct="1">
        <a:defRPr sz="2600" kern="1200">
          <a:solidFill>
            <a:schemeClr val="tx1"/>
          </a:solidFill>
          <a:latin typeface="+mn-lt"/>
          <a:ea typeface="+mn-ea"/>
          <a:cs typeface="+mn-cs"/>
        </a:defRPr>
      </a:lvl7pPr>
      <a:lvl8pPr marL="4479722" algn="l" defTabSz="1279920" rtl="0" eaLnBrk="1" latinLnBrk="0" hangingPunct="1">
        <a:defRPr sz="2600" kern="1200">
          <a:solidFill>
            <a:schemeClr val="tx1"/>
          </a:solidFill>
          <a:latin typeface="+mn-lt"/>
          <a:ea typeface="+mn-ea"/>
          <a:cs typeface="+mn-cs"/>
        </a:defRPr>
      </a:lvl8pPr>
      <a:lvl9pPr marL="5119681" algn="l" defTabSz="1279920"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jpeg"/><Relationship Id="rId9"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8.png"/><Relationship Id="rId5" Type="http://schemas.openxmlformats.org/officeDocument/2006/relationships/notesSlide" Target="../notesSlides/notesSlide9.xml"/><Relationship Id="rId4"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5iyaya_group2_M03_09_0D_wKgAB1E-y2DN9NeUAABxxXrMLf493_mod.psd"/>
          <p:cNvPicPr>
            <a:picLocks noGrp="1" noChangeAspect="1"/>
          </p:cNvPicPr>
          <p:nvPr>
            <p:ph type="pic" sz="quarter" idx="10"/>
          </p:nvPr>
        </p:nvPicPr>
        <p:blipFill>
          <a:blip r:embed="rId2">
            <a:extLst>
              <a:ext uri="{28A0092B-C50C-407E-A947-70E740481C1C}">
                <a14:useLocalDpi xmlns:a14="http://schemas.microsoft.com/office/drawing/2010/main"/>
              </a:ext>
            </a:extLst>
          </a:blip>
          <a:srcRect l="5225" r="5225"/>
          <a:stretch>
            <a:fillRect/>
          </a:stretch>
        </p:blipFill>
        <p:spPr>
          <a:xfrm flipH="1">
            <a:off x="0" y="0"/>
            <a:ext cx="12801600" cy="9601200"/>
          </a:xfr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8697" y="0"/>
            <a:ext cx="1770738" cy="1770738"/>
          </a:xfrm>
          <a:prstGeom prst="rect">
            <a:avLst/>
          </a:prstGeom>
        </p:spPr>
      </p:pic>
      <p:sp>
        <p:nvSpPr>
          <p:cNvPr id="7" name="TextBox 6"/>
          <p:cNvSpPr txBox="1"/>
          <p:nvPr/>
        </p:nvSpPr>
        <p:spPr>
          <a:xfrm>
            <a:off x="-944666" y="6125234"/>
            <a:ext cx="181803" cy="486888"/>
          </a:xfrm>
          <a:prstGeom prst="rect">
            <a:avLst/>
          </a:prstGeom>
          <a:noFill/>
        </p:spPr>
        <p:txBody>
          <a:bodyPr wrap="none" lIns="90179" tIns="45090" rIns="90179" bIns="45090" rtlCol="0">
            <a:spAutoFit/>
          </a:bodyPr>
          <a:lstStyle/>
          <a:p>
            <a:endParaRPr lang="en-US" dirty="0"/>
          </a:p>
        </p:txBody>
      </p:sp>
      <p:sp>
        <p:nvSpPr>
          <p:cNvPr id="2" name="矩形 1"/>
          <p:cNvSpPr/>
          <p:nvPr/>
        </p:nvSpPr>
        <p:spPr>
          <a:xfrm>
            <a:off x="4192132" y="2294600"/>
            <a:ext cx="4320000" cy="4320000"/>
          </a:xfrm>
          <a:prstGeom prst="rect">
            <a:avLst/>
          </a:prstGeom>
          <a:solidFill>
            <a:srgbClr val="0076B7">
              <a:alpha val="54000"/>
            </a:srgbClr>
          </a:solidFill>
          <a:ln>
            <a:noFill/>
          </a:ln>
        </p:spPr>
        <p:style>
          <a:lnRef idx="1">
            <a:schemeClr val="accent1"/>
          </a:lnRef>
          <a:fillRef idx="3">
            <a:schemeClr val="accent1"/>
          </a:fillRef>
          <a:effectRef idx="2">
            <a:schemeClr val="accent1"/>
          </a:effectRef>
          <a:fontRef idx="minor">
            <a:schemeClr val="lt1"/>
          </a:fontRef>
        </p:style>
        <p:txBody>
          <a:bodyPr lIns="90179" tIns="45090" rIns="90179" bIns="45090" rtlCol="0" anchor="ctr"/>
          <a:lstStyle/>
          <a:p>
            <a:pPr algn="ctr"/>
            <a:endParaRPr lang="zh-CN" altLang="en-US"/>
          </a:p>
        </p:txBody>
      </p:sp>
      <p:sp>
        <p:nvSpPr>
          <p:cNvPr id="9" name="TextBox 7"/>
          <p:cNvSpPr txBox="1">
            <a:spLocks/>
          </p:cNvSpPr>
          <p:nvPr/>
        </p:nvSpPr>
        <p:spPr>
          <a:xfrm>
            <a:off x="4546975" y="2103040"/>
            <a:ext cx="4607437" cy="4511560"/>
          </a:xfrm>
          <a:prstGeom prst="rect">
            <a:avLst/>
          </a:prstGeom>
          <a:noFill/>
        </p:spPr>
        <p:txBody>
          <a:bodyPr wrap="square" lIns="248526" tIns="230773" rIns="71008" bIns="46155" rtlCol="0">
            <a:spAutoFit/>
          </a:bodyPr>
          <a:lstStyle/>
          <a:p>
            <a:pPr>
              <a:spcBef>
                <a:spcPts val="1184"/>
              </a:spcBef>
            </a:pPr>
            <a:r>
              <a:rPr lang="zh-CN" altLang="en-US" sz="3700" b="1" spc="148" dirty="0" smtClean="0">
                <a:solidFill>
                  <a:schemeClr val="bg1"/>
                </a:solidFill>
                <a:latin typeface="FZLanTingHei-EL-GBK"/>
                <a:ea typeface="华文黑体" charset="0"/>
                <a:cs typeface="FZLanTingHei-EL-GBK"/>
              </a:rPr>
              <a:t>转 正 答 辩</a:t>
            </a:r>
            <a:endParaRPr lang="en-US" sz="3700" b="1" spc="148" dirty="0">
              <a:solidFill>
                <a:schemeClr val="bg1"/>
              </a:solidFill>
              <a:latin typeface="FZLanTingHei-EL-GBK"/>
              <a:ea typeface="华文黑体" charset="0"/>
              <a:cs typeface="FZLanTingHei-EL-GBK"/>
            </a:endParaRPr>
          </a:p>
          <a:p>
            <a:pPr>
              <a:spcBef>
                <a:spcPts val="1184"/>
              </a:spcBef>
            </a:pPr>
            <a:endParaRPr lang="en-US" altLang="zh-CN" sz="2400" spc="148" dirty="0" smtClean="0">
              <a:solidFill>
                <a:schemeClr val="bg1"/>
              </a:solidFill>
              <a:latin typeface="方正兰亭纤黑_GBK" panose="02000000000000000000" pitchFamily="2" charset="-122"/>
              <a:ea typeface="方正兰亭纤黑_GBK" panose="02000000000000000000" pitchFamily="2" charset="-122"/>
              <a:cs typeface="FZLanTingHei-EL-GBK"/>
            </a:endParaRPr>
          </a:p>
          <a:p>
            <a:pPr>
              <a:spcBef>
                <a:spcPts val="1184"/>
              </a:spcBef>
            </a:pPr>
            <a:endParaRPr lang="en-US" altLang="zh-CN" sz="2400" spc="148" dirty="0">
              <a:solidFill>
                <a:schemeClr val="bg1"/>
              </a:solidFill>
              <a:latin typeface="方正兰亭纤黑_GBK" panose="02000000000000000000" pitchFamily="2" charset="-122"/>
              <a:ea typeface="方正兰亭纤黑_GBK" panose="02000000000000000000" pitchFamily="2" charset="-122"/>
              <a:cs typeface="FZLanTingHei-EL-GBK"/>
            </a:endParaRPr>
          </a:p>
          <a:p>
            <a:pPr>
              <a:spcBef>
                <a:spcPts val="1184"/>
              </a:spcBef>
            </a:pPr>
            <a:endParaRPr lang="en-US" altLang="zh-CN" sz="2400" spc="148" dirty="0" smtClean="0">
              <a:solidFill>
                <a:schemeClr val="bg1"/>
              </a:solidFill>
              <a:latin typeface="方正兰亭纤黑_GBK" panose="02000000000000000000" pitchFamily="2" charset="-122"/>
              <a:ea typeface="方正兰亭纤黑_GBK" panose="02000000000000000000" pitchFamily="2" charset="-122"/>
              <a:cs typeface="FZLanTingHei-EL-GBK"/>
            </a:endParaRPr>
          </a:p>
          <a:p>
            <a:pPr>
              <a:spcBef>
                <a:spcPts val="1184"/>
              </a:spcBef>
            </a:pPr>
            <a:endParaRPr lang="en-US" altLang="zh-CN" sz="2400" spc="148" dirty="0">
              <a:solidFill>
                <a:schemeClr val="bg1"/>
              </a:solidFill>
              <a:latin typeface="方正兰亭纤黑_GBK" panose="02000000000000000000" pitchFamily="2" charset="-122"/>
              <a:ea typeface="方正兰亭纤黑_GBK" panose="02000000000000000000" pitchFamily="2" charset="-122"/>
              <a:cs typeface="FZLanTingHei-EL-GBK"/>
            </a:endParaRPr>
          </a:p>
          <a:p>
            <a:pPr>
              <a:spcBef>
                <a:spcPts val="1184"/>
              </a:spcBef>
            </a:pPr>
            <a:r>
              <a:rPr lang="en-US" altLang="zh-CN" sz="2400" spc="148" dirty="0" smtClean="0">
                <a:solidFill>
                  <a:schemeClr val="bg1"/>
                </a:solidFill>
                <a:latin typeface="方正兰亭纤黑_GBK" panose="02000000000000000000" pitchFamily="2" charset="-122"/>
                <a:ea typeface="方正兰亭纤黑_GBK" panose="02000000000000000000" pitchFamily="2" charset="-122"/>
                <a:cs typeface="FZLanTingHei-EL-GBK"/>
              </a:rPr>
              <a:t>           </a:t>
            </a:r>
            <a:r>
              <a:rPr lang="zh-CN" altLang="en-US" sz="2400" spc="148" dirty="0" smtClean="0">
                <a:solidFill>
                  <a:schemeClr val="bg1"/>
                </a:solidFill>
                <a:latin typeface="方正兰亭纤黑_GBK" panose="02000000000000000000" pitchFamily="2" charset="-122"/>
                <a:ea typeface="方正兰亭纤黑_GBK" panose="02000000000000000000" pitchFamily="2" charset="-122"/>
                <a:cs typeface="FZLanTingHei-EL-GBK"/>
              </a:rPr>
              <a:t>姓名：支广全</a:t>
            </a:r>
            <a:endParaRPr lang="en-US" altLang="zh-CN" sz="2400" spc="148" dirty="0" smtClean="0">
              <a:solidFill>
                <a:schemeClr val="bg1"/>
              </a:solidFill>
              <a:latin typeface="方正兰亭纤黑_GBK" panose="02000000000000000000" pitchFamily="2" charset="-122"/>
              <a:ea typeface="方正兰亭纤黑_GBK" panose="02000000000000000000" pitchFamily="2" charset="-122"/>
              <a:cs typeface="FZLanTingHei-EL-GBK"/>
            </a:endParaRPr>
          </a:p>
          <a:p>
            <a:pPr>
              <a:spcBef>
                <a:spcPts val="1184"/>
              </a:spcBef>
            </a:pPr>
            <a:r>
              <a:rPr lang="zh-CN" altLang="en-US" sz="2400" spc="148" dirty="0" smtClean="0">
                <a:solidFill>
                  <a:schemeClr val="bg1"/>
                </a:solidFill>
                <a:latin typeface="方正兰亭纤黑_GBK" panose="02000000000000000000" pitchFamily="2" charset="-122"/>
                <a:ea typeface="方正兰亭纤黑_GBK" panose="02000000000000000000" pitchFamily="2" charset="-122"/>
                <a:cs typeface="FZLanTingHei-EL-GBK"/>
              </a:rPr>
              <a:t>           </a:t>
            </a:r>
            <a:endParaRPr lang="en-US" altLang="zh-CN" sz="2400" spc="148" dirty="0" smtClean="0">
              <a:solidFill>
                <a:schemeClr val="bg1"/>
              </a:solidFill>
              <a:latin typeface="方正兰亭纤黑_GBK" panose="02000000000000000000" pitchFamily="2" charset="-122"/>
              <a:ea typeface="方正兰亭纤黑_GBK" panose="02000000000000000000" pitchFamily="2" charset="-122"/>
              <a:cs typeface="FZLanTingHei-EL-GBK"/>
            </a:endParaRPr>
          </a:p>
          <a:p>
            <a:pPr>
              <a:spcBef>
                <a:spcPts val="1184"/>
              </a:spcBef>
            </a:pPr>
            <a:r>
              <a:rPr lang="en-US" altLang="zh-CN" sz="2400" spc="148" dirty="0">
                <a:solidFill>
                  <a:schemeClr val="bg1"/>
                </a:solidFill>
                <a:latin typeface="方正兰亭纤黑_GBK" panose="02000000000000000000" pitchFamily="2" charset="-122"/>
                <a:ea typeface="方正兰亭纤黑_GBK" panose="02000000000000000000" pitchFamily="2" charset="-122"/>
                <a:cs typeface="FZLanTingHei-EL-GBK"/>
              </a:rPr>
              <a:t> </a:t>
            </a:r>
            <a:r>
              <a:rPr lang="en-US" altLang="zh-CN" sz="2400" spc="148" dirty="0" smtClean="0">
                <a:solidFill>
                  <a:schemeClr val="bg1"/>
                </a:solidFill>
                <a:latin typeface="方正兰亭纤黑_GBK" panose="02000000000000000000" pitchFamily="2" charset="-122"/>
                <a:ea typeface="方正兰亭纤黑_GBK" panose="02000000000000000000" pitchFamily="2" charset="-122"/>
                <a:cs typeface="FZLanTingHei-EL-GBK"/>
              </a:rPr>
              <a:t>          </a:t>
            </a:r>
            <a:r>
              <a:rPr lang="zh-CN" altLang="en-US" sz="2400" spc="148" dirty="0" smtClean="0">
                <a:solidFill>
                  <a:schemeClr val="bg1"/>
                </a:solidFill>
                <a:latin typeface="方正兰亭纤黑_GBK" panose="02000000000000000000" pitchFamily="2" charset="-122"/>
                <a:ea typeface="方正兰亭纤黑_GBK" panose="02000000000000000000" pitchFamily="2" charset="-122"/>
                <a:cs typeface="FZLanTingHei-EL-GBK"/>
              </a:rPr>
              <a:t>导师：徐凯</a:t>
            </a:r>
            <a:endParaRPr lang="en-US" sz="2400" spc="148" dirty="0">
              <a:solidFill>
                <a:schemeClr val="bg1"/>
              </a:solidFill>
              <a:latin typeface="方正兰亭纤黑_GBK" panose="02000000000000000000" pitchFamily="2" charset="-122"/>
              <a:ea typeface="方正兰亭纤黑_GBK" panose="02000000000000000000" pitchFamily="2" charset="-122"/>
              <a:cs typeface="FZLanTingHei-EL-GBK"/>
            </a:endParaRPr>
          </a:p>
        </p:txBody>
      </p:sp>
    </p:spTree>
    <p:extLst>
      <p:ext uri="{BB962C8B-B14F-4D97-AF65-F5344CB8AC3E}">
        <p14:creationId xmlns:p14="http://schemas.microsoft.com/office/powerpoint/2010/main" val="23630936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316036" y="4165154"/>
            <a:ext cx="2816650" cy="2816650"/>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40">
                <a:solidFill>
                  <a:prstClr val="black"/>
                </a:solidFill>
                <a:latin typeface="+mj-ea"/>
                <a:ea typeface="+mj-ea"/>
              </a:endParaRPr>
            </a:p>
          </p:txBody>
        </p:sp>
        <p:sp>
          <p:nvSpPr>
            <p:cNvPr id="6" name="椭圆 5"/>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40">
                <a:solidFill>
                  <a:prstClr val="white"/>
                </a:solidFill>
                <a:latin typeface="+mj-ea"/>
                <a:ea typeface="+mj-ea"/>
              </a:endParaRPr>
            </a:p>
          </p:txBody>
        </p:sp>
      </p:grpSp>
      <p:sp>
        <p:nvSpPr>
          <p:cNvPr id="7" name="TextBox 11"/>
          <p:cNvSpPr txBox="1"/>
          <p:nvPr/>
        </p:nvSpPr>
        <p:spPr>
          <a:xfrm>
            <a:off x="6499167" y="2663856"/>
            <a:ext cx="4838938" cy="1800493"/>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a:solidFill>
                  <a:schemeClr val="tx1">
                    <a:lumMod val="75000"/>
                    <a:lumOff val="25000"/>
                  </a:schemeClr>
                </a:solidFill>
                <a:latin typeface="+mj-ea"/>
              </a:rPr>
              <a:t>游戏</a:t>
            </a:r>
            <a:r>
              <a:rPr lang="zh-CN" altLang="en-US" sz="1800" dirty="0" smtClean="0">
                <a:solidFill>
                  <a:schemeClr val="tx1">
                    <a:lumMod val="75000"/>
                    <a:lumOff val="25000"/>
                  </a:schemeClr>
                </a:solidFill>
                <a:latin typeface="+mj-ea"/>
              </a:rPr>
              <a:t>论坛视频模块接入</a:t>
            </a:r>
            <a:r>
              <a:rPr lang="zh-CN" altLang="en-US" sz="1800" dirty="0">
                <a:solidFill>
                  <a:schemeClr val="tx1">
                    <a:lumMod val="75000"/>
                    <a:lumOff val="25000"/>
                  </a:schemeClr>
                </a:solidFill>
                <a:latin typeface="+mj-ea"/>
              </a:rPr>
              <a:t>视频转码</a:t>
            </a:r>
            <a:r>
              <a:rPr lang="zh-CN" altLang="en-US" sz="1800" dirty="0" smtClean="0">
                <a:solidFill>
                  <a:schemeClr val="tx1">
                    <a:lumMod val="75000"/>
                    <a:lumOff val="25000"/>
                  </a:schemeClr>
                </a:solidFill>
                <a:latin typeface="+mj-ea"/>
              </a:rPr>
              <a:t>系统，解决了</a:t>
            </a:r>
            <a:r>
              <a:rPr lang="en-US" altLang="zh-CN" sz="1800" dirty="0" smtClean="0">
                <a:solidFill>
                  <a:schemeClr val="tx1">
                    <a:lumMod val="75000"/>
                    <a:lumOff val="25000"/>
                  </a:schemeClr>
                </a:solidFill>
                <a:latin typeface="+mj-ea"/>
              </a:rPr>
              <a:t>chrome</a:t>
            </a:r>
            <a:r>
              <a:rPr lang="zh-CN" altLang="en-US" sz="1800" dirty="0" smtClean="0">
                <a:solidFill>
                  <a:schemeClr val="tx1">
                    <a:lumMod val="75000"/>
                    <a:lumOff val="25000"/>
                  </a:schemeClr>
                </a:solidFill>
                <a:latin typeface="+mj-ea"/>
              </a:rPr>
              <a:t>浏览器只支持基于</a:t>
            </a:r>
            <a:r>
              <a:rPr lang="en-US" altLang="zh-CN" sz="1800" dirty="0" smtClean="0"/>
              <a:t>H264</a:t>
            </a:r>
            <a:r>
              <a:rPr lang="zh-CN" altLang="en-US" sz="1800" dirty="0" smtClean="0"/>
              <a:t>编码格式的</a:t>
            </a:r>
            <a:r>
              <a:rPr lang="en-US" altLang="zh-CN" sz="1800" dirty="0" smtClean="0"/>
              <a:t>mp4</a:t>
            </a:r>
            <a:r>
              <a:rPr lang="zh-CN" altLang="en-US" sz="1800" dirty="0" smtClean="0"/>
              <a:t>文件问题，同时可以根据具体的网络环境选择不同清晰度的视频，也解决了终端视频播放</a:t>
            </a:r>
            <a:r>
              <a:rPr lang="zh-CN" altLang="en-US" sz="1800" dirty="0"/>
              <a:t>不够流畅或者流量消耗过大的</a:t>
            </a:r>
            <a:r>
              <a:rPr lang="zh-CN" altLang="en-US" sz="1800" dirty="0" smtClean="0"/>
              <a:t>问题。</a:t>
            </a:r>
            <a:endParaRPr lang="en-US" altLang="zh-CN" sz="1800" dirty="0">
              <a:solidFill>
                <a:schemeClr val="tx1">
                  <a:lumMod val="75000"/>
                  <a:lumOff val="25000"/>
                </a:schemeClr>
              </a:solidFill>
              <a:latin typeface="+mn-ea"/>
            </a:endParaRPr>
          </a:p>
        </p:txBody>
      </p:sp>
      <p:cxnSp>
        <p:nvCxnSpPr>
          <p:cNvPr id="8" name="直接连接符 7"/>
          <p:cNvCxnSpPr/>
          <p:nvPr/>
        </p:nvCxnSpPr>
        <p:spPr>
          <a:xfrm>
            <a:off x="5094033" y="3496908"/>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9" name="TextBox 14"/>
          <p:cNvSpPr txBox="1"/>
          <p:nvPr/>
        </p:nvSpPr>
        <p:spPr>
          <a:xfrm>
            <a:off x="6502780" y="4617188"/>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a:solidFill>
                  <a:schemeClr val="tx1">
                    <a:lumMod val="75000"/>
                    <a:lumOff val="25000"/>
                  </a:schemeClr>
                </a:solidFill>
                <a:latin typeface="+mn-ea"/>
              </a:rPr>
              <a:t>视频帖历史数据</a:t>
            </a:r>
            <a:r>
              <a:rPr lang="zh-CN" altLang="en-US" sz="1800" dirty="0" smtClean="0">
                <a:solidFill>
                  <a:schemeClr val="tx1">
                    <a:lumMod val="75000"/>
                    <a:lumOff val="25000"/>
                  </a:schemeClr>
                </a:solidFill>
                <a:latin typeface="+mn-ea"/>
              </a:rPr>
              <a:t>初始化，针对历史数据做视频转码，提高用户视频播放体验</a:t>
            </a:r>
            <a:endParaRPr lang="en-US" altLang="zh-CN" sz="1800" dirty="0">
              <a:solidFill>
                <a:schemeClr val="tx1">
                  <a:lumMod val="75000"/>
                  <a:lumOff val="25000"/>
                </a:schemeClr>
              </a:solidFill>
              <a:latin typeface="+mn-ea"/>
            </a:endParaRPr>
          </a:p>
        </p:txBody>
      </p:sp>
      <p:cxnSp>
        <p:nvCxnSpPr>
          <p:cNvPr id="10" name="直接连接符 9"/>
          <p:cNvCxnSpPr/>
          <p:nvPr/>
        </p:nvCxnSpPr>
        <p:spPr>
          <a:xfrm>
            <a:off x="5094033" y="5010007"/>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1" name="TextBox 17"/>
          <p:cNvSpPr txBox="1"/>
          <p:nvPr/>
        </p:nvSpPr>
        <p:spPr>
          <a:xfrm>
            <a:off x="6503611" y="6011412"/>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smtClean="0">
                <a:solidFill>
                  <a:schemeClr val="tx1">
                    <a:lumMod val="75000"/>
                    <a:lumOff val="25000"/>
                  </a:schemeClr>
                </a:solidFill>
                <a:latin typeface="+mn-ea"/>
              </a:rPr>
              <a:t>游戏论坛反垃圾策略优化，提高版主的发帖回帖体验，有助于运营工作开展</a:t>
            </a:r>
            <a:endParaRPr lang="en-US" altLang="zh-CN" sz="1800" dirty="0">
              <a:solidFill>
                <a:schemeClr val="tx1">
                  <a:lumMod val="75000"/>
                  <a:lumOff val="25000"/>
                </a:schemeClr>
              </a:solidFill>
              <a:latin typeface="+mn-ea"/>
            </a:endParaRPr>
          </a:p>
        </p:txBody>
      </p:sp>
      <p:cxnSp>
        <p:nvCxnSpPr>
          <p:cNvPr id="12" name="直接连接符 11"/>
          <p:cNvCxnSpPr/>
          <p:nvPr/>
        </p:nvCxnSpPr>
        <p:spPr>
          <a:xfrm>
            <a:off x="5094033" y="6325285"/>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3" name="TextBox 20"/>
          <p:cNvSpPr txBox="1"/>
          <p:nvPr/>
        </p:nvSpPr>
        <p:spPr>
          <a:xfrm>
            <a:off x="6502780" y="7395410"/>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smtClean="0">
                <a:solidFill>
                  <a:schemeClr val="tx1">
                    <a:lumMod val="75000"/>
                    <a:lumOff val="25000"/>
                  </a:schemeClr>
                </a:solidFill>
                <a:latin typeface="+mn-ea"/>
              </a:rPr>
              <a:t>游戏资讯库概要设计，资讯库可以为游戏中心提供优质的咨询内容，丰富游戏中心咨询内容信息</a:t>
            </a:r>
            <a:endParaRPr lang="en-US" altLang="zh-CN" sz="1800" dirty="0">
              <a:solidFill>
                <a:schemeClr val="tx1">
                  <a:lumMod val="75000"/>
                  <a:lumOff val="25000"/>
                </a:schemeClr>
              </a:solidFill>
              <a:latin typeface="+mn-ea"/>
            </a:endParaRPr>
          </a:p>
        </p:txBody>
      </p:sp>
      <p:cxnSp>
        <p:nvCxnSpPr>
          <p:cNvPr id="14" name="直接连接符 13"/>
          <p:cNvCxnSpPr/>
          <p:nvPr/>
        </p:nvCxnSpPr>
        <p:spPr>
          <a:xfrm>
            <a:off x="5094033" y="7579603"/>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4797822" y="3304563"/>
            <a:ext cx="384688" cy="384688"/>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1</a:t>
            </a:r>
            <a:endParaRPr lang="zh-CN" altLang="en-US" sz="3640" dirty="0">
              <a:solidFill>
                <a:prstClr val="white"/>
              </a:solidFill>
              <a:latin typeface="+mj-ea"/>
              <a:ea typeface="+mj-ea"/>
            </a:endParaRPr>
          </a:p>
        </p:txBody>
      </p:sp>
      <p:sp>
        <p:nvSpPr>
          <p:cNvPr id="20" name="椭圆 19"/>
          <p:cNvSpPr/>
          <p:nvPr/>
        </p:nvSpPr>
        <p:spPr>
          <a:xfrm>
            <a:off x="4796287" y="4812158"/>
            <a:ext cx="384688" cy="384688"/>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2</a:t>
            </a:r>
            <a:endParaRPr lang="zh-CN" altLang="en-US" sz="3640" dirty="0">
              <a:solidFill>
                <a:prstClr val="white"/>
              </a:solidFill>
              <a:latin typeface="+mj-ea"/>
              <a:ea typeface="+mj-ea"/>
            </a:endParaRPr>
          </a:p>
        </p:txBody>
      </p:sp>
      <p:sp>
        <p:nvSpPr>
          <p:cNvPr id="21" name="椭圆 20"/>
          <p:cNvSpPr/>
          <p:nvPr/>
        </p:nvSpPr>
        <p:spPr>
          <a:xfrm>
            <a:off x="4796023" y="6135695"/>
            <a:ext cx="384688" cy="384688"/>
          </a:xfrm>
          <a:prstGeom prst="ellipse">
            <a:avLst/>
          </a:prstGeom>
          <a:solidFill>
            <a:schemeClr val="accent3"/>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3</a:t>
            </a:r>
            <a:endParaRPr lang="zh-CN" altLang="en-US" sz="3640" dirty="0">
              <a:solidFill>
                <a:prstClr val="white"/>
              </a:solidFill>
              <a:latin typeface="+mj-ea"/>
              <a:ea typeface="+mj-ea"/>
            </a:endParaRPr>
          </a:p>
        </p:txBody>
      </p:sp>
      <p:sp>
        <p:nvSpPr>
          <p:cNvPr id="22" name="椭圆 21"/>
          <p:cNvSpPr/>
          <p:nvPr/>
        </p:nvSpPr>
        <p:spPr>
          <a:xfrm>
            <a:off x="4794488" y="7387258"/>
            <a:ext cx="384688" cy="384688"/>
          </a:xfrm>
          <a:prstGeom prst="ellipse">
            <a:avLst/>
          </a:prstGeom>
          <a:solidFill>
            <a:schemeClr val="accent4"/>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4</a:t>
            </a:r>
            <a:endParaRPr lang="zh-CN" altLang="en-US" sz="3640" dirty="0">
              <a:solidFill>
                <a:prstClr val="white"/>
              </a:solidFill>
              <a:latin typeface="+mj-ea"/>
              <a:ea typeface="+mj-ea"/>
            </a:endParaRPr>
          </a:p>
        </p:txBody>
      </p:sp>
      <p:sp>
        <p:nvSpPr>
          <p:cNvPr id="25" name="TextBox 41"/>
          <p:cNvSpPr txBox="1"/>
          <p:nvPr/>
        </p:nvSpPr>
        <p:spPr>
          <a:xfrm>
            <a:off x="1788527" y="5358033"/>
            <a:ext cx="1961133" cy="43088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800" b="1" dirty="0" smtClean="0">
                <a:solidFill>
                  <a:srgbClr val="080808"/>
                </a:solidFill>
                <a:latin typeface="+mj-ea"/>
                <a:ea typeface="+mj-ea"/>
              </a:rPr>
              <a:t>阶段三</a:t>
            </a:r>
            <a:endParaRPr lang="en-US" altLang="zh-CN" sz="2800" b="1" dirty="0">
              <a:solidFill>
                <a:srgbClr val="080808"/>
              </a:solidFill>
              <a:latin typeface="+mj-ea"/>
              <a:ea typeface="+mj-ea"/>
            </a:endParaRPr>
          </a:p>
        </p:txBody>
      </p:sp>
      <p:sp>
        <p:nvSpPr>
          <p:cNvPr id="26" name="标题 5"/>
          <p:cNvSpPr txBox="1">
            <a:spLocks/>
          </p:cNvSpPr>
          <p:nvPr/>
        </p:nvSpPr>
        <p:spPr>
          <a:xfrm>
            <a:off x="2228853" y="1239137"/>
            <a:ext cx="6410180"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a:ea typeface="方正兰亭粗黑_GBK"/>
              </a:rPr>
              <a:t>二</a:t>
            </a:r>
            <a:r>
              <a:rPr lang="zh-CN" altLang="en-US" sz="3000" dirty="0" smtClean="0">
                <a:ea typeface="方正兰亭粗黑_GBK"/>
              </a:rPr>
              <a:t>、试用期工作目标及达成情况总结</a:t>
            </a:r>
            <a:endParaRPr lang="zh-CN" altLang="en-US" sz="3000" dirty="0">
              <a:ea typeface="方正兰亭粗黑_GBK"/>
            </a:endParaRPr>
          </a:p>
        </p:txBody>
      </p:sp>
    </p:spTree>
    <p:extLst>
      <p:ext uri="{BB962C8B-B14F-4D97-AF65-F5344CB8AC3E}">
        <p14:creationId xmlns:p14="http://schemas.microsoft.com/office/powerpoint/2010/main" val="2726373106"/>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500"/>
                                        <p:tgtEl>
                                          <p:spTgt spid="4"/>
                                        </p:tgtEl>
                                      </p:cBhvr>
                                    </p:animEffect>
                                    <p:anim calcmode="lin" valueType="num">
                                      <p:cBhvr>
                                        <p:cTn id="8" dur="1500" fill="hold"/>
                                        <p:tgtEl>
                                          <p:spTgt spid="4"/>
                                        </p:tgtEl>
                                        <p:attrNameLst>
                                          <p:attrName>ppt_x</p:attrName>
                                        </p:attrNameLst>
                                      </p:cBhvr>
                                      <p:tavLst>
                                        <p:tav tm="0">
                                          <p:val>
                                            <p:strVal val="#ppt_x"/>
                                          </p:val>
                                        </p:tav>
                                        <p:tav tm="100000">
                                          <p:val>
                                            <p:strVal val="#ppt_x"/>
                                          </p:val>
                                        </p:tav>
                                      </p:tavLst>
                                    </p:anim>
                                    <p:anim calcmode="lin" valueType="num">
                                      <p:cBhvr>
                                        <p:cTn id="9" dur="1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53" presetClass="entr" presetSubtype="16" fill="hold" grpId="0"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Effect transition="in" filter="fade">
                                      <p:cBhvr>
                                        <p:cTn id="15" dur="500"/>
                                        <p:tgtEl>
                                          <p:spTgt spid="25"/>
                                        </p:tgtEl>
                                      </p:cBhvr>
                                    </p:animEffect>
                                  </p:childTnLst>
                                </p:cTn>
                              </p:par>
                            </p:childTnLst>
                          </p:cTn>
                        </p:par>
                        <p:par>
                          <p:cTn id="16" fill="hold">
                            <p:stCondLst>
                              <p:cond delay="2000"/>
                            </p:stCondLst>
                            <p:childTnLst>
                              <p:par>
                                <p:cTn id="17" presetID="53" presetClass="entr" presetSubtype="16"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childTnLst>
                                </p:cTn>
                              </p:par>
                              <p:par>
                                <p:cTn id="22" presetID="53" presetClass="entr" presetSubtype="16" fill="hold" grpId="0" nodeType="withEffect">
                                  <p:stCondLst>
                                    <p:cond delay="30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par>
                                <p:cTn id="27" presetID="53" presetClass="entr" presetSubtype="16" fill="hold" grpId="0" nodeType="withEffect">
                                  <p:stCondLst>
                                    <p:cond delay="40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Effect transition="in" filter="fade">
                                      <p:cBhvr>
                                        <p:cTn id="31" dur="500"/>
                                        <p:tgtEl>
                                          <p:spTgt spid="21"/>
                                        </p:tgtEl>
                                      </p:cBhvr>
                                    </p:animEffect>
                                  </p:childTnLst>
                                </p:cTn>
                              </p:par>
                              <p:par>
                                <p:cTn id="32" presetID="53" presetClass="entr" presetSubtype="16" fill="hold" grpId="0" nodeType="withEffect">
                                  <p:stCondLst>
                                    <p:cond delay="500"/>
                                  </p:stCondLst>
                                  <p:childTnLst>
                                    <p:set>
                                      <p:cBhvr>
                                        <p:cTn id="33" dur="1" fill="hold">
                                          <p:stCondLst>
                                            <p:cond delay="0"/>
                                          </p:stCondLst>
                                        </p:cTn>
                                        <p:tgtEl>
                                          <p:spTgt spid="22"/>
                                        </p:tgtEl>
                                        <p:attrNameLst>
                                          <p:attrName>style.visibility</p:attrName>
                                        </p:attrNameLst>
                                      </p:cBhvr>
                                      <p:to>
                                        <p:strVal val="visible"/>
                                      </p:to>
                                    </p:set>
                                    <p:anim calcmode="lin" valueType="num">
                                      <p:cBhvr>
                                        <p:cTn id="34" dur="500" fill="hold"/>
                                        <p:tgtEl>
                                          <p:spTgt spid="22"/>
                                        </p:tgtEl>
                                        <p:attrNameLst>
                                          <p:attrName>ppt_w</p:attrName>
                                        </p:attrNameLst>
                                      </p:cBhvr>
                                      <p:tavLst>
                                        <p:tav tm="0">
                                          <p:val>
                                            <p:fltVal val="0"/>
                                          </p:val>
                                        </p:tav>
                                        <p:tav tm="100000">
                                          <p:val>
                                            <p:strVal val="#ppt_w"/>
                                          </p:val>
                                        </p:tav>
                                      </p:tavLst>
                                    </p:anim>
                                    <p:anim calcmode="lin" valueType="num">
                                      <p:cBhvr>
                                        <p:cTn id="35" dur="500" fill="hold"/>
                                        <p:tgtEl>
                                          <p:spTgt spid="22"/>
                                        </p:tgtEl>
                                        <p:attrNameLst>
                                          <p:attrName>ppt_h</p:attrName>
                                        </p:attrNameLst>
                                      </p:cBhvr>
                                      <p:tavLst>
                                        <p:tav tm="0">
                                          <p:val>
                                            <p:fltVal val="0"/>
                                          </p:val>
                                        </p:tav>
                                        <p:tav tm="100000">
                                          <p:val>
                                            <p:strVal val="#ppt_h"/>
                                          </p:val>
                                        </p:tav>
                                      </p:tavLst>
                                    </p:anim>
                                    <p:animEffect transition="in" filter="fade">
                                      <p:cBhvr>
                                        <p:cTn id="36" dur="500"/>
                                        <p:tgtEl>
                                          <p:spTgt spid="22"/>
                                        </p:tgtEl>
                                      </p:cBhvr>
                                    </p:animEffect>
                                  </p:childTnLst>
                                </p:cTn>
                              </p:par>
                              <p:par>
                                <p:cTn id="37" presetID="22" presetClass="entr" presetSubtype="8" fill="hold" nodeType="withEffect">
                                  <p:stCondLst>
                                    <p:cond delay="800"/>
                                  </p:stCondLst>
                                  <p:childTnLst>
                                    <p:set>
                                      <p:cBhvr>
                                        <p:cTn id="38" dur="1" fill="hold">
                                          <p:stCondLst>
                                            <p:cond delay="0"/>
                                          </p:stCondLst>
                                        </p:cTn>
                                        <p:tgtEl>
                                          <p:spTgt spid="8"/>
                                        </p:tgtEl>
                                        <p:attrNameLst>
                                          <p:attrName>style.visibility</p:attrName>
                                        </p:attrNameLst>
                                      </p:cBhvr>
                                      <p:to>
                                        <p:strVal val="visible"/>
                                      </p:to>
                                    </p:set>
                                    <p:animEffect transition="in" filter="wipe(left)">
                                      <p:cBhvr>
                                        <p:cTn id="39" dur="500"/>
                                        <p:tgtEl>
                                          <p:spTgt spid="8"/>
                                        </p:tgtEl>
                                      </p:cBhvr>
                                    </p:animEffect>
                                  </p:childTnLst>
                                </p:cTn>
                              </p:par>
                              <p:par>
                                <p:cTn id="40" presetID="22" presetClass="entr" presetSubtype="8" fill="hold" nodeType="withEffect">
                                  <p:stCondLst>
                                    <p:cond delay="90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par>
                                <p:cTn id="43" presetID="22" presetClass="entr" presetSubtype="8" fill="hold" nodeType="withEffect">
                                  <p:stCondLst>
                                    <p:cond delay="1000"/>
                                  </p:stCondLst>
                                  <p:childTnLst>
                                    <p:set>
                                      <p:cBhvr>
                                        <p:cTn id="44" dur="1" fill="hold">
                                          <p:stCondLst>
                                            <p:cond delay="0"/>
                                          </p:stCondLst>
                                        </p:cTn>
                                        <p:tgtEl>
                                          <p:spTgt spid="12"/>
                                        </p:tgtEl>
                                        <p:attrNameLst>
                                          <p:attrName>style.visibility</p:attrName>
                                        </p:attrNameLst>
                                      </p:cBhvr>
                                      <p:to>
                                        <p:strVal val="visible"/>
                                      </p:to>
                                    </p:set>
                                    <p:animEffect transition="in" filter="wipe(left)">
                                      <p:cBhvr>
                                        <p:cTn id="45" dur="500"/>
                                        <p:tgtEl>
                                          <p:spTgt spid="12"/>
                                        </p:tgtEl>
                                      </p:cBhvr>
                                    </p:animEffect>
                                  </p:childTnLst>
                                </p:cTn>
                              </p:par>
                              <p:par>
                                <p:cTn id="46" presetID="22" presetClass="entr" presetSubtype="8" fill="hold" nodeType="withEffect">
                                  <p:stCondLst>
                                    <p:cond delay="1100"/>
                                  </p:stCondLst>
                                  <p:childTnLst>
                                    <p:set>
                                      <p:cBhvr>
                                        <p:cTn id="47" dur="1" fill="hold">
                                          <p:stCondLst>
                                            <p:cond delay="0"/>
                                          </p:stCondLst>
                                        </p:cTn>
                                        <p:tgtEl>
                                          <p:spTgt spid="14"/>
                                        </p:tgtEl>
                                        <p:attrNameLst>
                                          <p:attrName>style.visibility</p:attrName>
                                        </p:attrNameLst>
                                      </p:cBhvr>
                                      <p:to>
                                        <p:strVal val="visible"/>
                                      </p:to>
                                    </p:set>
                                    <p:animEffect transition="in" filter="wipe(left)">
                                      <p:cBhvr>
                                        <p:cTn id="48" dur="500"/>
                                        <p:tgtEl>
                                          <p:spTgt spid="14"/>
                                        </p:tgtEl>
                                      </p:cBhvr>
                                    </p:animEffect>
                                  </p:childTnLst>
                                </p:cTn>
                              </p:par>
                              <p:par>
                                <p:cTn id="49" presetID="22" presetClass="entr" presetSubtype="8" fill="hold" grpId="0" nodeType="withEffect">
                                  <p:stCondLst>
                                    <p:cond delay="1400"/>
                                  </p:stCondLst>
                                  <p:childTnLst>
                                    <p:set>
                                      <p:cBhvr>
                                        <p:cTn id="50" dur="1" fill="hold">
                                          <p:stCondLst>
                                            <p:cond delay="0"/>
                                          </p:stCondLst>
                                        </p:cTn>
                                        <p:tgtEl>
                                          <p:spTgt spid="7"/>
                                        </p:tgtEl>
                                        <p:attrNameLst>
                                          <p:attrName>style.visibility</p:attrName>
                                        </p:attrNameLst>
                                      </p:cBhvr>
                                      <p:to>
                                        <p:strVal val="visible"/>
                                      </p:to>
                                    </p:set>
                                    <p:animEffect transition="in" filter="wipe(left)">
                                      <p:cBhvr>
                                        <p:cTn id="51" dur="500"/>
                                        <p:tgtEl>
                                          <p:spTgt spid="7"/>
                                        </p:tgtEl>
                                      </p:cBhvr>
                                    </p:animEffect>
                                  </p:childTnLst>
                                </p:cTn>
                              </p:par>
                              <p:par>
                                <p:cTn id="52" presetID="22" presetClass="entr" presetSubtype="8" fill="hold" grpId="0" nodeType="withEffect">
                                  <p:stCondLst>
                                    <p:cond delay="1500"/>
                                  </p:stCondLst>
                                  <p:childTnLst>
                                    <p:set>
                                      <p:cBhvr>
                                        <p:cTn id="53" dur="1" fill="hold">
                                          <p:stCondLst>
                                            <p:cond delay="0"/>
                                          </p:stCondLst>
                                        </p:cTn>
                                        <p:tgtEl>
                                          <p:spTgt spid="9"/>
                                        </p:tgtEl>
                                        <p:attrNameLst>
                                          <p:attrName>style.visibility</p:attrName>
                                        </p:attrNameLst>
                                      </p:cBhvr>
                                      <p:to>
                                        <p:strVal val="visible"/>
                                      </p:to>
                                    </p:set>
                                    <p:animEffect transition="in" filter="wipe(left)">
                                      <p:cBhvr>
                                        <p:cTn id="54" dur="500"/>
                                        <p:tgtEl>
                                          <p:spTgt spid="9"/>
                                        </p:tgtEl>
                                      </p:cBhvr>
                                    </p:animEffect>
                                  </p:childTnLst>
                                </p:cTn>
                              </p:par>
                              <p:par>
                                <p:cTn id="55" presetID="22" presetClass="entr" presetSubtype="8" fill="hold" grpId="0" nodeType="withEffect">
                                  <p:stCondLst>
                                    <p:cond delay="1600"/>
                                  </p:stCondLst>
                                  <p:childTnLst>
                                    <p:set>
                                      <p:cBhvr>
                                        <p:cTn id="56" dur="1" fill="hold">
                                          <p:stCondLst>
                                            <p:cond delay="0"/>
                                          </p:stCondLst>
                                        </p:cTn>
                                        <p:tgtEl>
                                          <p:spTgt spid="11"/>
                                        </p:tgtEl>
                                        <p:attrNameLst>
                                          <p:attrName>style.visibility</p:attrName>
                                        </p:attrNameLst>
                                      </p:cBhvr>
                                      <p:to>
                                        <p:strVal val="visible"/>
                                      </p:to>
                                    </p:set>
                                    <p:animEffect transition="in" filter="wipe(left)">
                                      <p:cBhvr>
                                        <p:cTn id="57" dur="500"/>
                                        <p:tgtEl>
                                          <p:spTgt spid="11"/>
                                        </p:tgtEl>
                                      </p:cBhvr>
                                    </p:animEffect>
                                  </p:childTnLst>
                                </p:cTn>
                              </p:par>
                              <p:par>
                                <p:cTn id="58" presetID="22" presetClass="entr" presetSubtype="8" fill="hold" grpId="0" nodeType="withEffect">
                                  <p:stCondLst>
                                    <p:cond delay="1700"/>
                                  </p:stCondLst>
                                  <p:childTnLst>
                                    <p:set>
                                      <p:cBhvr>
                                        <p:cTn id="59" dur="1" fill="hold">
                                          <p:stCondLst>
                                            <p:cond delay="0"/>
                                          </p:stCondLst>
                                        </p:cTn>
                                        <p:tgtEl>
                                          <p:spTgt spid="13"/>
                                        </p:tgtEl>
                                        <p:attrNameLst>
                                          <p:attrName>style.visibility</p:attrName>
                                        </p:attrNameLst>
                                      </p:cBhvr>
                                      <p:to>
                                        <p:strVal val="visible"/>
                                      </p:to>
                                    </p:set>
                                    <p:animEffect transition="in" filter="wipe(left)">
                                      <p:cBhvr>
                                        <p:cTn id="6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P spid="19" grpId="0" animBg="1"/>
      <p:bldP spid="20" grpId="0" animBg="1"/>
      <p:bldP spid="21" grpId="0" animBg="1"/>
      <p:bldP spid="22" grpId="0" animBg="1"/>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Monitor.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58028" y="2926813"/>
            <a:ext cx="4401344" cy="3668283"/>
          </a:xfrm>
          <a:prstGeom prst="rect">
            <a:avLst/>
          </a:prstGeom>
        </p:spPr>
      </p:pic>
      <p:pic>
        <p:nvPicPr>
          <p:cNvPr id="5" name="Picture 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896745" y="3126906"/>
            <a:ext cx="3931635" cy="2301012"/>
          </a:xfrm>
          <a:prstGeom prst="rect">
            <a:avLst/>
          </a:prstGeom>
          <a:blipFill>
            <a:blip r:embed="rId5" cstate="screen">
              <a:extLst>
                <a:ext uri="{28A0092B-C50C-407E-A947-70E740481C1C}">
                  <a14:useLocalDpi xmlns:a14="http://schemas.microsoft.com/office/drawing/2010/main"/>
                </a:ext>
              </a:extLst>
            </a:blip>
            <a:stretch>
              <a:fillRect/>
            </a:stretch>
          </a:blipFill>
          <a:effectLst>
            <a:innerShdw blurRad="63500" dist="25400" dir="13500000">
              <a:prstClr val="black">
                <a:alpha val="21000"/>
              </a:prstClr>
            </a:innerShdw>
          </a:effectLst>
        </p:spPr>
      </p:pic>
      <p:pic>
        <p:nvPicPr>
          <p:cNvPr id="6" name="Picture 4" descr="Monitor-Light.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277077" y="3026862"/>
            <a:ext cx="1682265" cy="2058235"/>
          </a:xfrm>
          <a:prstGeom prst="rect">
            <a:avLst/>
          </a:prstGeom>
        </p:spPr>
      </p:pic>
      <p:pic>
        <p:nvPicPr>
          <p:cNvPr id="7" name="Picture 5" descr="ipad.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8152554" y="3634441"/>
            <a:ext cx="4173277" cy="4001763"/>
          </a:xfrm>
          <a:prstGeom prst="rect">
            <a:avLst/>
          </a:prstGeom>
        </p:spPr>
      </p:pic>
      <p:pic>
        <p:nvPicPr>
          <p:cNvPr id="8" name="Picture 6"/>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9084988" y="3923149"/>
            <a:ext cx="2184764" cy="2632382"/>
          </a:xfrm>
          <a:prstGeom prst="rect">
            <a:avLst/>
          </a:prstGeom>
          <a:effectLst>
            <a:innerShdw blurRad="63500" dist="25400" dir="13500000">
              <a:prstClr val="black">
                <a:alpha val="26000"/>
              </a:prstClr>
            </a:innerShdw>
          </a:effectLst>
        </p:spPr>
      </p:pic>
      <p:pic>
        <p:nvPicPr>
          <p:cNvPr id="9" name="Picture 7" descr="ipad-light.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flipH="1">
            <a:off x="10097246" y="3722659"/>
            <a:ext cx="1281869" cy="2901244"/>
          </a:xfrm>
          <a:prstGeom prst="rect">
            <a:avLst/>
          </a:prstGeom>
        </p:spPr>
      </p:pic>
      <p:sp>
        <p:nvSpPr>
          <p:cNvPr id="10" name="TextBox 46"/>
          <p:cNvSpPr txBox="1"/>
          <p:nvPr/>
        </p:nvSpPr>
        <p:spPr>
          <a:xfrm>
            <a:off x="1946476" y="2977352"/>
            <a:ext cx="2601170" cy="657089"/>
          </a:xfrm>
          <a:prstGeom prst="rect">
            <a:avLst/>
          </a:prstGeom>
          <a:noFill/>
        </p:spPr>
        <p:txBody>
          <a:bodyPr wrap="square" lIns="95999" tIns="47999" rIns="95999" bIns="47999" rtlCol="0">
            <a:spAutoFit/>
          </a:bodyPr>
          <a:lstStyle/>
          <a:p>
            <a:pPr defTabSz="1280160">
              <a:defRPr/>
            </a:pPr>
            <a:r>
              <a:rPr lang="zh-CN" altLang="en-US" sz="3640" kern="0" dirty="0" smtClean="0">
                <a:solidFill>
                  <a:schemeClr val="accent1"/>
                </a:solidFill>
                <a:latin typeface="+mj-ea"/>
                <a:ea typeface="+mj-ea"/>
              </a:rPr>
              <a:t>想法</a:t>
            </a:r>
            <a:r>
              <a:rPr lang="en-US" altLang="zh-CN" sz="3640" kern="0" dirty="0" smtClean="0">
                <a:solidFill>
                  <a:schemeClr val="accent1"/>
                </a:solidFill>
                <a:latin typeface="+mj-ea"/>
                <a:ea typeface="+mj-ea"/>
              </a:rPr>
              <a:t>&amp;</a:t>
            </a:r>
            <a:r>
              <a:rPr lang="zh-CN" altLang="en-US" sz="3640" kern="0" dirty="0">
                <a:solidFill>
                  <a:schemeClr val="accent1"/>
                </a:solidFill>
                <a:latin typeface="+mj-ea"/>
                <a:ea typeface="+mj-ea"/>
              </a:rPr>
              <a:t>意见</a:t>
            </a:r>
          </a:p>
        </p:txBody>
      </p:sp>
      <p:sp>
        <p:nvSpPr>
          <p:cNvPr id="12" name="TextBox 49"/>
          <p:cNvSpPr txBox="1"/>
          <p:nvPr/>
        </p:nvSpPr>
        <p:spPr>
          <a:xfrm>
            <a:off x="1471796" y="3939807"/>
            <a:ext cx="3075850" cy="1758929"/>
          </a:xfrm>
          <a:prstGeom prst="rect">
            <a:avLst/>
          </a:prstGeom>
          <a:noFill/>
        </p:spPr>
        <p:txBody>
          <a:bodyPr wrap="square" lIns="95999" tIns="47999" rIns="95999" bIns="47999" rtlCol="0">
            <a:spAutoFit/>
          </a:bodyPr>
          <a:lstStyle/>
          <a:p>
            <a:pPr defTabSz="1280160">
              <a:lnSpc>
                <a:spcPct val="150000"/>
              </a:lnSpc>
              <a:defRPr/>
            </a:pPr>
            <a:r>
              <a:rPr lang="en-US" altLang="zh-CN" sz="1800" dirty="0" smtClean="0"/>
              <a:t>1. </a:t>
            </a:r>
            <a:r>
              <a:rPr lang="zh-CN" altLang="en-US" sz="1800" dirty="0" smtClean="0"/>
              <a:t>针对类似图片压缩裁剪等耗时耗能而且通用性较高的业务服务，是否可以通过提供基础服务来实现。</a:t>
            </a:r>
            <a:endParaRPr lang="zh-CN" altLang="en-US" sz="1800" kern="0" dirty="0">
              <a:solidFill>
                <a:srgbClr val="484849"/>
              </a:solidFill>
              <a:latin typeface="+mj-ea"/>
              <a:ea typeface="+mj-ea"/>
            </a:endParaRPr>
          </a:p>
        </p:txBody>
      </p:sp>
      <p:sp>
        <p:nvSpPr>
          <p:cNvPr id="14" name="标题 5"/>
          <p:cNvSpPr txBox="1">
            <a:spLocks/>
          </p:cNvSpPr>
          <p:nvPr/>
        </p:nvSpPr>
        <p:spPr>
          <a:xfrm>
            <a:off x="2228852" y="1239137"/>
            <a:ext cx="6928795"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smtClean="0">
                <a:ea typeface="方正兰亭粗黑_GBK"/>
              </a:rPr>
              <a:t>三、负责工作模块的意见、想法及规划</a:t>
            </a:r>
            <a:endParaRPr lang="zh-CN" altLang="en-US" sz="3000" dirty="0">
              <a:ea typeface="方正兰亭粗黑_GBK"/>
            </a:endParaRPr>
          </a:p>
        </p:txBody>
      </p:sp>
      <p:sp>
        <p:nvSpPr>
          <p:cNvPr id="15" name="TextBox 49"/>
          <p:cNvSpPr txBox="1"/>
          <p:nvPr/>
        </p:nvSpPr>
        <p:spPr>
          <a:xfrm>
            <a:off x="1471796" y="6335535"/>
            <a:ext cx="3075850" cy="2174427"/>
          </a:xfrm>
          <a:prstGeom prst="rect">
            <a:avLst/>
          </a:prstGeom>
          <a:noFill/>
        </p:spPr>
        <p:txBody>
          <a:bodyPr wrap="square" lIns="95999" tIns="47999" rIns="95999" bIns="47999" rtlCol="0">
            <a:spAutoFit/>
          </a:bodyPr>
          <a:lstStyle/>
          <a:p>
            <a:pPr defTabSz="1280160">
              <a:lnSpc>
                <a:spcPct val="150000"/>
              </a:lnSpc>
              <a:defRPr/>
            </a:pPr>
            <a:r>
              <a:rPr lang="en-US" altLang="zh-CN" sz="1800" dirty="0"/>
              <a:t>2</a:t>
            </a:r>
            <a:r>
              <a:rPr lang="en-US" altLang="zh-CN" sz="1800" dirty="0" smtClean="0"/>
              <a:t>. </a:t>
            </a:r>
            <a:r>
              <a:rPr lang="zh-CN" altLang="en-US" sz="1800" dirty="0" smtClean="0"/>
              <a:t>业务系统经常借助线程池来异步处理业务数据，但是缺少对线程池的监控；比如缺少可视化的配置界面来管理线程池。</a:t>
            </a:r>
            <a:endParaRPr lang="zh-CN" altLang="en-US" sz="1800" kern="0" dirty="0">
              <a:solidFill>
                <a:srgbClr val="484849"/>
              </a:solidFill>
              <a:latin typeface="+mj-ea"/>
              <a:ea typeface="+mj-ea"/>
            </a:endParaRPr>
          </a:p>
        </p:txBody>
      </p:sp>
    </p:spTree>
    <p:extLst>
      <p:ext uri="{BB962C8B-B14F-4D97-AF65-F5344CB8AC3E}">
        <p14:creationId xmlns:p14="http://schemas.microsoft.com/office/powerpoint/2010/main" val="3653515998"/>
      </p:ext>
    </p:extLst>
  </p:cSld>
  <p:clrMapOvr>
    <a:masterClrMapping/>
  </p:clrMapOvr>
  <mc:AlternateContent xmlns:mc="http://schemas.openxmlformats.org/markup-compatibility/2006" xmlns:p14="http://schemas.microsoft.com/office/powerpoint/2010/main">
    <mc:Choice Requires="p14">
      <p:transition p14:dur="0" advTm="4000"/>
    </mc:Choice>
    <mc:Fallback xmlns="">
      <p:transition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up)">
                                      <p:cBhvr>
                                        <p:cTn id="13" dur="500"/>
                                        <p:tgtEl>
                                          <p:spTgt spid="5"/>
                                        </p:tgtEl>
                                      </p:cBhvr>
                                    </p:animEffect>
                                  </p:childTnLst>
                                </p:cTn>
                              </p:par>
                              <p:par>
                                <p:cTn id="14" presetID="22" presetClass="entr" presetSubtype="1"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up)">
                                      <p:cBhvr>
                                        <p:cTn id="16" dur="500"/>
                                        <p:tgtEl>
                                          <p:spTgt spid="6"/>
                                        </p:tgtEl>
                                      </p:cBhvr>
                                    </p:animEffect>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22" presetClass="entr" presetSubtype="1"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up)">
                                      <p:cBhvr>
                                        <p:cTn id="26" dur="500"/>
                                        <p:tgtEl>
                                          <p:spTgt spid="8"/>
                                        </p:tgtEl>
                                      </p:cBhvr>
                                    </p:animEffect>
                                  </p:childTnLst>
                                </p:cTn>
                              </p:par>
                              <p:par>
                                <p:cTn id="27" presetID="22" presetClass="entr" presetSubtype="1"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ipe(up)">
                                      <p:cBhvr>
                                        <p:cTn id="29" dur="500"/>
                                        <p:tgtEl>
                                          <p:spTgt spid="9"/>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ipe(left)">
                                      <p:cBhvr>
                                        <p:cTn id="33" dur="500"/>
                                        <p:tgtEl>
                                          <p:spTgt spid="10"/>
                                        </p:tgtEl>
                                      </p:cBhvr>
                                    </p:animEffect>
                                  </p:childTnLst>
                                </p:cTn>
                              </p:par>
                            </p:childTnLst>
                          </p:cTn>
                        </p:par>
                        <p:par>
                          <p:cTn id="34" fill="hold">
                            <p:stCondLst>
                              <p:cond delay="3500"/>
                            </p:stCondLst>
                            <p:childTnLst>
                              <p:par>
                                <p:cTn id="35" presetID="22" presetClass="entr" presetSubtype="1"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up)">
                                      <p:cBhvr>
                                        <p:cTn id="37" dur="500"/>
                                        <p:tgtEl>
                                          <p:spTgt spid="12"/>
                                        </p:tgtEl>
                                      </p:cBhvr>
                                    </p:animEffect>
                                  </p:childTnLst>
                                </p:cTn>
                              </p:par>
                            </p:childTnLst>
                          </p:cTn>
                        </p:par>
                        <p:par>
                          <p:cTn id="38" fill="hold">
                            <p:stCondLst>
                              <p:cond delay="4000"/>
                            </p:stCondLst>
                            <p:childTnLst>
                              <p:par>
                                <p:cTn id="39" presetID="22" presetClass="entr" presetSubtype="1"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wipe(up)">
                                      <p:cBhvr>
                                        <p:cTn id="4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 name="Group 3"/>
          <p:cNvGrpSpPr/>
          <p:nvPr/>
        </p:nvGrpSpPr>
        <p:grpSpPr>
          <a:xfrm>
            <a:off x="5971573" y="2892129"/>
            <a:ext cx="6749955" cy="5599205"/>
            <a:chOff x="4517221" y="2682505"/>
            <a:chExt cx="7100888" cy="5891212"/>
          </a:xfrm>
        </p:grpSpPr>
        <p:sp>
          <p:nvSpPr>
            <p:cNvPr id="164" name="Freeform 17"/>
            <p:cNvSpPr>
              <a:spLocks/>
            </p:cNvSpPr>
            <p:nvPr/>
          </p:nvSpPr>
          <p:spPr bwMode="auto">
            <a:xfrm>
              <a:off x="4679146" y="2884117"/>
              <a:ext cx="6938963" cy="5689600"/>
            </a:xfrm>
            <a:custGeom>
              <a:avLst/>
              <a:gdLst>
                <a:gd name="T0" fmla="*/ 1735 w 1847"/>
                <a:gd name="T1" fmla="*/ 757 h 1514"/>
                <a:gd name="T2" fmla="*/ 721 w 1847"/>
                <a:gd name="T3" fmla="*/ 1514 h 1514"/>
                <a:gd name="T4" fmla="*/ 112 w 1847"/>
                <a:gd name="T5" fmla="*/ 757 h 1514"/>
                <a:gd name="T6" fmla="*/ 1127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9" y="0"/>
                    <a:pt x="1127" y="0"/>
                  </a:cubicBezTo>
                  <a:cubicBezTo>
                    <a:pt x="1575" y="0"/>
                    <a:pt x="1847" y="339"/>
                    <a:pt x="1735" y="757"/>
                  </a:cubicBezTo>
                  <a:close/>
                </a:path>
              </a:pathLst>
            </a:custGeom>
            <a:solidFill>
              <a:srgbClr val="878787">
                <a:lumMod val="50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65" name="Freeform 18"/>
            <p:cNvSpPr>
              <a:spLocks/>
            </p:cNvSpPr>
            <p:nvPr/>
          </p:nvSpPr>
          <p:spPr bwMode="auto">
            <a:xfrm>
              <a:off x="4607708" y="2795217"/>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rgbClr val="878787">
                <a:lumMod val="75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66" name="Freeform 19"/>
            <p:cNvSpPr>
              <a:spLocks/>
            </p:cNvSpPr>
            <p:nvPr/>
          </p:nvSpPr>
          <p:spPr bwMode="auto">
            <a:xfrm>
              <a:off x="4517221" y="2682505"/>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rgbClr val="878787">
                <a:lumMod val="50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67" name="Freeform 20"/>
            <p:cNvSpPr>
              <a:spLocks/>
            </p:cNvSpPr>
            <p:nvPr/>
          </p:nvSpPr>
          <p:spPr bwMode="auto">
            <a:xfrm>
              <a:off x="5174446" y="3222255"/>
              <a:ext cx="5624513" cy="4611687"/>
            </a:xfrm>
            <a:custGeom>
              <a:avLst/>
              <a:gdLst>
                <a:gd name="T0" fmla="*/ 1406 w 1497"/>
                <a:gd name="T1" fmla="*/ 613 h 1227"/>
                <a:gd name="T2" fmla="*/ 584 w 1497"/>
                <a:gd name="T3" fmla="*/ 1227 h 1227"/>
                <a:gd name="T4" fmla="*/ 91 w 1497"/>
                <a:gd name="T5" fmla="*/ 613 h 1227"/>
                <a:gd name="T6" fmla="*/ 913 w 1497"/>
                <a:gd name="T7" fmla="*/ 0 h 1227"/>
                <a:gd name="T8" fmla="*/ 1406 w 1497"/>
                <a:gd name="T9" fmla="*/ 613 h 1227"/>
              </a:gdLst>
              <a:ahLst/>
              <a:cxnLst>
                <a:cxn ang="0">
                  <a:pos x="T0" y="T1"/>
                </a:cxn>
                <a:cxn ang="0">
                  <a:pos x="T2" y="T3"/>
                </a:cxn>
                <a:cxn ang="0">
                  <a:pos x="T4" y="T5"/>
                </a:cxn>
                <a:cxn ang="0">
                  <a:pos x="T6" y="T7"/>
                </a:cxn>
                <a:cxn ang="0">
                  <a:pos x="T8" y="T9"/>
                </a:cxn>
              </a:cxnLst>
              <a:rect l="0" t="0" r="r" b="b"/>
              <a:pathLst>
                <a:path w="1497" h="1227">
                  <a:moveTo>
                    <a:pt x="1406" y="613"/>
                  </a:moveTo>
                  <a:cubicBezTo>
                    <a:pt x="1315" y="952"/>
                    <a:pt x="947" y="1227"/>
                    <a:pt x="584" y="1227"/>
                  </a:cubicBezTo>
                  <a:cubicBezTo>
                    <a:pt x="221" y="1227"/>
                    <a:pt x="0" y="952"/>
                    <a:pt x="91" y="613"/>
                  </a:cubicBezTo>
                  <a:cubicBezTo>
                    <a:pt x="182" y="274"/>
                    <a:pt x="550" y="0"/>
                    <a:pt x="913" y="0"/>
                  </a:cubicBezTo>
                  <a:cubicBezTo>
                    <a:pt x="1276" y="0"/>
                    <a:pt x="1497" y="274"/>
                    <a:pt x="1406" y="613"/>
                  </a:cubicBezTo>
                  <a:close/>
                </a:path>
              </a:pathLst>
            </a:custGeom>
            <a:solidFill>
              <a:srgbClr val="FFFFFF">
                <a:lumMod val="95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68" name="Freeform 21"/>
            <p:cNvSpPr>
              <a:spLocks/>
            </p:cNvSpPr>
            <p:nvPr/>
          </p:nvSpPr>
          <p:spPr bwMode="auto">
            <a:xfrm>
              <a:off x="5542746" y="3523880"/>
              <a:ext cx="4887913" cy="4005262"/>
            </a:xfrm>
            <a:custGeom>
              <a:avLst/>
              <a:gdLst>
                <a:gd name="T0" fmla="*/ 1222 w 1301"/>
                <a:gd name="T1" fmla="*/ 533 h 1066"/>
                <a:gd name="T2" fmla="*/ 508 w 1301"/>
                <a:gd name="T3" fmla="*/ 1066 h 1066"/>
                <a:gd name="T4" fmla="*/ 79 w 1301"/>
                <a:gd name="T5" fmla="*/ 533 h 1066"/>
                <a:gd name="T6" fmla="*/ 793 w 1301"/>
                <a:gd name="T7" fmla="*/ 0 h 1066"/>
                <a:gd name="T8" fmla="*/ 1222 w 1301"/>
                <a:gd name="T9" fmla="*/ 533 h 1066"/>
              </a:gdLst>
              <a:ahLst/>
              <a:cxnLst>
                <a:cxn ang="0">
                  <a:pos x="T0" y="T1"/>
                </a:cxn>
                <a:cxn ang="0">
                  <a:pos x="T2" y="T3"/>
                </a:cxn>
                <a:cxn ang="0">
                  <a:pos x="T4" y="T5"/>
                </a:cxn>
                <a:cxn ang="0">
                  <a:pos x="T6" y="T7"/>
                </a:cxn>
                <a:cxn ang="0">
                  <a:pos x="T8" y="T9"/>
                </a:cxn>
              </a:cxnLst>
              <a:rect l="0" t="0" r="r" b="b"/>
              <a:pathLst>
                <a:path w="1301" h="1066">
                  <a:moveTo>
                    <a:pt x="1222" y="533"/>
                  </a:moveTo>
                  <a:cubicBezTo>
                    <a:pt x="1143" y="828"/>
                    <a:pt x="823" y="1066"/>
                    <a:pt x="508" y="1066"/>
                  </a:cubicBezTo>
                  <a:cubicBezTo>
                    <a:pt x="192" y="1066"/>
                    <a:pt x="0" y="828"/>
                    <a:pt x="79" y="533"/>
                  </a:cubicBezTo>
                  <a:cubicBezTo>
                    <a:pt x="158" y="239"/>
                    <a:pt x="478" y="0"/>
                    <a:pt x="793" y="0"/>
                  </a:cubicBezTo>
                  <a:cubicBezTo>
                    <a:pt x="1109" y="0"/>
                    <a:pt x="1301" y="239"/>
                    <a:pt x="1222" y="533"/>
                  </a:cubicBezTo>
                  <a:close/>
                </a:path>
              </a:pathLst>
            </a:custGeom>
            <a:solidFill>
              <a:srgbClr val="878787">
                <a:lumMod val="50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69" name="Freeform 22"/>
            <p:cNvSpPr>
              <a:spLocks/>
            </p:cNvSpPr>
            <p:nvPr/>
          </p:nvSpPr>
          <p:spPr bwMode="auto">
            <a:xfrm>
              <a:off x="6049159" y="3933455"/>
              <a:ext cx="3873500" cy="3186112"/>
            </a:xfrm>
            <a:custGeom>
              <a:avLst/>
              <a:gdLst>
                <a:gd name="T0" fmla="*/ 968 w 1031"/>
                <a:gd name="T1" fmla="*/ 424 h 848"/>
                <a:gd name="T2" fmla="*/ 402 w 1031"/>
                <a:gd name="T3" fmla="*/ 848 h 848"/>
                <a:gd name="T4" fmla="*/ 63 w 1031"/>
                <a:gd name="T5" fmla="*/ 424 h 848"/>
                <a:gd name="T6" fmla="*/ 629 w 1031"/>
                <a:gd name="T7" fmla="*/ 0 h 848"/>
                <a:gd name="T8" fmla="*/ 968 w 1031"/>
                <a:gd name="T9" fmla="*/ 424 h 848"/>
              </a:gdLst>
              <a:ahLst/>
              <a:cxnLst>
                <a:cxn ang="0">
                  <a:pos x="T0" y="T1"/>
                </a:cxn>
                <a:cxn ang="0">
                  <a:pos x="T2" y="T3"/>
                </a:cxn>
                <a:cxn ang="0">
                  <a:pos x="T4" y="T5"/>
                </a:cxn>
                <a:cxn ang="0">
                  <a:pos x="T6" y="T7"/>
                </a:cxn>
                <a:cxn ang="0">
                  <a:pos x="T8" y="T9"/>
                </a:cxn>
              </a:cxnLst>
              <a:rect l="0" t="0" r="r" b="b"/>
              <a:pathLst>
                <a:path w="1031" h="848">
                  <a:moveTo>
                    <a:pt x="968" y="424"/>
                  </a:moveTo>
                  <a:cubicBezTo>
                    <a:pt x="905" y="658"/>
                    <a:pt x="652" y="848"/>
                    <a:pt x="402" y="848"/>
                  </a:cubicBezTo>
                  <a:cubicBezTo>
                    <a:pt x="152" y="848"/>
                    <a:pt x="0" y="658"/>
                    <a:pt x="63" y="424"/>
                  </a:cubicBezTo>
                  <a:cubicBezTo>
                    <a:pt x="126" y="190"/>
                    <a:pt x="379" y="0"/>
                    <a:pt x="629" y="0"/>
                  </a:cubicBezTo>
                  <a:cubicBezTo>
                    <a:pt x="879" y="0"/>
                    <a:pt x="1031" y="190"/>
                    <a:pt x="968" y="424"/>
                  </a:cubicBezTo>
                  <a:close/>
                </a:path>
              </a:pathLst>
            </a:custGeom>
            <a:solidFill>
              <a:srgbClr val="FFFFFF">
                <a:lumMod val="95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70" name="Freeform 23"/>
            <p:cNvSpPr>
              <a:spLocks/>
            </p:cNvSpPr>
            <p:nvPr/>
          </p:nvSpPr>
          <p:spPr bwMode="auto">
            <a:xfrm>
              <a:off x="6466671" y="4268417"/>
              <a:ext cx="3040063" cy="2517775"/>
            </a:xfrm>
            <a:custGeom>
              <a:avLst/>
              <a:gdLst>
                <a:gd name="T0" fmla="*/ 759 w 809"/>
                <a:gd name="T1" fmla="*/ 335 h 670"/>
                <a:gd name="T2" fmla="*/ 315 w 809"/>
                <a:gd name="T3" fmla="*/ 670 h 670"/>
                <a:gd name="T4" fmla="*/ 50 w 809"/>
                <a:gd name="T5" fmla="*/ 335 h 670"/>
                <a:gd name="T6" fmla="*/ 494 w 809"/>
                <a:gd name="T7" fmla="*/ 0 h 670"/>
                <a:gd name="T8" fmla="*/ 759 w 809"/>
                <a:gd name="T9" fmla="*/ 335 h 670"/>
              </a:gdLst>
              <a:ahLst/>
              <a:cxnLst>
                <a:cxn ang="0">
                  <a:pos x="T0" y="T1"/>
                </a:cxn>
                <a:cxn ang="0">
                  <a:pos x="T2" y="T3"/>
                </a:cxn>
                <a:cxn ang="0">
                  <a:pos x="T4" y="T5"/>
                </a:cxn>
                <a:cxn ang="0">
                  <a:pos x="T6" y="T7"/>
                </a:cxn>
                <a:cxn ang="0">
                  <a:pos x="T8" y="T9"/>
                </a:cxn>
              </a:cxnLst>
              <a:rect l="0" t="0" r="r" b="b"/>
              <a:pathLst>
                <a:path w="809" h="670">
                  <a:moveTo>
                    <a:pt x="759" y="335"/>
                  </a:moveTo>
                  <a:cubicBezTo>
                    <a:pt x="710" y="520"/>
                    <a:pt x="511" y="670"/>
                    <a:pt x="315" y="670"/>
                  </a:cubicBezTo>
                  <a:cubicBezTo>
                    <a:pt x="119" y="670"/>
                    <a:pt x="0" y="520"/>
                    <a:pt x="50" y="335"/>
                  </a:cubicBezTo>
                  <a:cubicBezTo>
                    <a:pt x="99" y="150"/>
                    <a:pt x="298" y="0"/>
                    <a:pt x="494" y="0"/>
                  </a:cubicBezTo>
                  <a:cubicBezTo>
                    <a:pt x="690" y="0"/>
                    <a:pt x="809" y="150"/>
                    <a:pt x="759" y="335"/>
                  </a:cubicBezTo>
                  <a:close/>
                </a:path>
              </a:pathLst>
            </a:custGeom>
            <a:solidFill>
              <a:srgbClr val="878787">
                <a:lumMod val="50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71" name="Freeform 24"/>
            <p:cNvSpPr>
              <a:spLocks/>
            </p:cNvSpPr>
            <p:nvPr/>
          </p:nvSpPr>
          <p:spPr bwMode="auto">
            <a:xfrm>
              <a:off x="6876246" y="4595442"/>
              <a:ext cx="2220913" cy="1863725"/>
            </a:xfrm>
            <a:custGeom>
              <a:avLst/>
              <a:gdLst>
                <a:gd name="T0" fmla="*/ 555 w 591"/>
                <a:gd name="T1" fmla="*/ 248 h 496"/>
                <a:gd name="T2" fmla="*/ 229 w 591"/>
                <a:gd name="T3" fmla="*/ 496 h 496"/>
                <a:gd name="T4" fmla="*/ 36 w 591"/>
                <a:gd name="T5" fmla="*/ 248 h 496"/>
                <a:gd name="T6" fmla="*/ 362 w 591"/>
                <a:gd name="T7" fmla="*/ 0 h 496"/>
                <a:gd name="T8" fmla="*/ 555 w 591"/>
                <a:gd name="T9" fmla="*/ 248 h 496"/>
              </a:gdLst>
              <a:ahLst/>
              <a:cxnLst>
                <a:cxn ang="0">
                  <a:pos x="T0" y="T1"/>
                </a:cxn>
                <a:cxn ang="0">
                  <a:pos x="T2" y="T3"/>
                </a:cxn>
                <a:cxn ang="0">
                  <a:pos x="T4" y="T5"/>
                </a:cxn>
                <a:cxn ang="0">
                  <a:pos x="T6" y="T7"/>
                </a:cxn>
                <a:cxn ang="0">
                  <a:pos x="T8" y="T9"/>
                </a:cxn>
              </a:cxnLst>
              <a:rect l="0" t="0" r="r" b="b"/>
              <a:pathLst>
                <a:path w="591" h="496">
                  <a:moveTo>
                    <a:pt x="555" y="248"/>
                  </a:moveTo>
                  <a:cubicBezTo>
                    <a:pt x="518" y="385"/>
                    <a:pt x="372" y="496"/>
                    <a:pt x="229" y="496"/>
                  </a:cubicBezTo>
                  <a:cubicBezTo>
                    <a:pt x="86" y="496"/>
                    <a:pt x="0" y="385"/>
                    <a:pt x="36" y="248"/>
                  </a:cubicBezTo>
                  <a:cubicBezTo>
                    <a:pt x="73" y="111"/>
                    <a:pt x="219" y="0"/>
                    <a:pt x="362" y="0"/>
                  </a:cubicBezTo>
                  <a:cubicBezTo>
                    <a:pt x="505" y="0"/>
                    <a:pt x="591" y="111"/>
                    <a:pt x="555" y="248"/>
                  </a:cubicBezTo>
                  <a:close/>
                </a:path>
              </a:pathLst>
            </a:custGeom>
            <a:solidFill>
              <a:srgbClr val="FFFFFF">
                <a:lumMod val="95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72" name="Freeform 25"/>
            <p:cNvSpPr>
              <a:spLocks/>
            </p:cNvSpPr>
            <p:nvPr/>
          </p:nvSpPr>
          <p:spPr bwMode="auto">
            <a:xfrm>
              <a:off x="7454096" y="5090742"/>
              <a:ext cx="1068388" cy="876300"/>
            </a:xfrm>
            <a:custGeom>
              <a:avLst/>
              <a:gdLst>
                <a:gd name="T0" fmla="*/ 266 w 284"/>
                <a:gd name="T1" fmla="*/ 116 h 233"/>
                <a:gd name="T2" fmla="*/ 110 w 284"/>
                <a:gd name="T3" fmla="*/ 233 h 233"/>
                <a:gd name="T4" fmla="*/ 17 w 284"/>
                <a:gd name="T5" fmla="*/ 116 h 233"/>
                <a:gd name="T6" fmla="*/ 173 w 284"/>
                <a:gd name="T7" fmla="*/ 0 h 233"/>
                <a:gd name="T8" fmla="*/ 266 w 284"/>
                <a:gd name="T9" fmla="*/ 116 h 233"/>
              </a:gdLst>
              <a:ahLst/>
              <a:cxnLst>
                <a:cxn ang="0">
                  <a:pos x="T0" y="T1"/>
                </a:cxn>
                <a:cxn ang="0">
                  <a:pos x="T2" y="T3"/>
                </a:cxn>
                <a:cxn ang="0">
                  <a:pos x="T4" y="T5"/>
                </a:cxn>
                <a:cxn ang="0">
                  <a:pos x="T6" y="T7"/>
                </a:cxn>
                <a:cxn ang="0">
                  <a:pos x="T8" y="T9"/>
                </a:cxn>
              </a:cxnLst>
              <a:rect l="0" t="0" r="r" b="b"/>
              <a:pathLst>
                <a:path w="284" h="233">
                  <a:moveTo>
                    <a:pt x="266" y="116"/>
                  </a:moveTo>
                  <a:cubicBezTo>
                    <a:pt x="249" y="180"/>
                    <a:pt x="179" y="233"/>
                    <a:pt x="110" y="233"/>
                  </a:cubicBezTo>
                  <a:cubicBezTo>
                    <a:pt x="41" y="233"/>
                    <a:pt x="0" y="180"/>
                    <a:pt x="17" y="116"/>
                  </a:cubicBezTo>
                  <a:cubicBezTo>
                    <a:pt x="34" y="52"/>
                    <a:pt x="104" y="0"/>
                    <a:pt x="173" y="0"/>
                  </a:cubicBezTo>
                  <a:cubicBezTo>
                    <a:pt x="242" y="0"/>
                    <a:pt x="284" y="52"/>
                    <a:pt x="266" y="116"/>
                  </a:cubicBezTo>
                  <a:close/>
                </a:path>
              </a:pathLst>
            </a:custGeom>
            <a:solidFill>
              <a:srgbClr val="878787">
                <a:lumMod val="50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grpSp>
      <p:grpSp>
        <p:nvGrpSpPr>
          <p:cNvPr id="173" name="Group 13"/>
          <p:cNvGrpSpPr/>
          <p:nvPr/>
        </p:nvGrpSpPr>
        <p:grpSpPr>
          <a:xfrm>
            <a:off x="7799459" y="2096144"/>
            <a:ext cx="2121778" cy="2167428"/>
            <a:chOff x="6076950" y="2555876"/>
            <a:chExt cx="3076576" cy="3143249"/>
          </a:xfrm>
          <a:effectLst>
            <a:outerShdw blurRad="177800" dir="18900000" sy="23000" kx="-1200000" algn="bl" rotWithShape="0">
              <a:prstClr val="black">
                <a:alpha val="29000"/>
              </a:prstClr>
            </a:outerShdw>
          </a:effectLst>
        </p:grpSpPr>
        <p:sp>
          <p:nvSpPr>
            <p:cNvPr id="174" name="Freeform 21"/>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75" name="Freeform 22"/>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76" name="Freeform 23"/>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77" name="Freeform 24"/>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rgbClr val="878787"/>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78" name="Freeform 25"/>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rgbClr val="878787"/>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79" name="Freeform 26"/>
            <p:cNvSpPr>
              <a:spLocks/>
            </p:cNvSpPr>
            <p:nvPr/>
          </p:nvSpPr>
          <p:spPr bwMode="auto">
            <a:xfrm>
              <a:off x="6291263" y="3316288"/>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rgbClr val="878787">
                <a:lumMod val="60000"/>
                <a:lumOff val="40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80" name="Freeform 27"/>
            <p:cNvSpPr>
              <a:spLocks/>
            </p:cNvSpPr>
            <p:nvPr/>
          </p:nvSpPr>
          <p:spPr bwMode="auto">
            <a:xfrm>
              <a:off x="6702425" y="2555876"/>
              <a:ext cx="763588" cy="1065212"/>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rgbClr val="878787">
                <a:lumMod val="60000"/>
                <a:lumOff val="40000"/>
              </a:srgbClr>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81" name="Freeform 28"/>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rgbClr val="878787"/>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grpSp>
      <p:grpSp>
        <p:nvGrpSpPr>
          <p:cNvPr id="182" name="Group 22"/>
          <p:cNvGrpSpPr/>
          <p:nvPr/>
        </p:nvGrpSpPr>
        <p:grpSpPr>
          <a:xfrm>
            <a:off x="6642420" y="3024738"/>
            <a:ext cx="2512695" cy="2566756"/>
            <a:chOff x="5920323" y="2302554"/>
            <a:chExt cx="2180669" cy="2227927"/>
          </a:xfrm>
          <a:effectLst>
            <a:outerShdw blurRad="177800" dir="18900000" sy="23000" kx="-1200000" algn="bl" rotWithShape="0">
              <a:prstClr val="black">
                <a:alpha val="29000"/>
              </a:prstClr>
            </a:outerShdw>
          </a:effectLst>
        </p:grpSpPr>
        <p:sp>
          <p:nvSpPr>
            <p:cNvPr id="183" name="Freeform 21"/>
            <p:cNvSpPr>
              <a:spLocks/>
            </p:cNvSpPr>
            <p:nvPr/>
          </p:nvSpPr>
          <p:spPr bwMode="auto">
            <a:xfrm>
              <a:off x="7879324" y="4300937"/>
              <a:ext cx="221668" cy="229544"/>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84" name="Freeform 22"/>
            <p:cNvSpPr>
              <a:spLocks/>
            </p:cNvSpPr>
            <p:nvPr/>
          </p:nvSpPr>
          <p:spPr bwMode="auto">
            <a:xfrm>
              <a:off x="7375227" y="3756332"/>
              <a:ext cx="554732" cy="640248"/>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85" name="Freeform 23"/>
            <p:cNvSpPr>
              <a:spLocks/>
            </p:cNvSpPr>
            <p:nvPr/>
          </p:nvSpPr>
          <p:spPr bwMode="auto">
            <a:xfrm>
              <a:off x="7363975" y="3746206"/>
              <a:ext cx="155280" cy="247548"/>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86" name="Freeform 24"/>
            <p:cNvSpPr>
              <a:spLocks/>
            </p:cNvSpPr>
            <p:nvPr/>
          </p:nvSpPr>
          <p:spPr bwMode="auto">
            <a:xfrm>
              <a:off x="5920323" y="2783021"/>
              <a:ext cx="534478" cy="459088"/>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rgbClr val="66CCFF"/>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87" name="Freeform 25"/>
            <p:cNvSpPr>
              <a:spLocks/>
            </p:cNvSpPr>
            <p:nvPr/>
          </p:nvSpPr>
          <p:spPr bwMode="auto">
            <a:xfrm>
              <a:off x="6315274" y="2361065"/>
              <a:ext cx="198038" cy="517599"/>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rgbClr val="66CCFF"/>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88" name="Freeform 26"/>
            <p:cNvSpPr>
              <a:spLocks/>
            </p:cNvSpPr>
            <p:nvPr/>
          </p:nvSpPr>
          <p:spPr bwMode="auto">
            <a:xfrm>
              <a:off x="6072227" y="2841532"/>
              <a:ext cx="569359" cy="690883"/>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rgbClr val="0099E6"/>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89" name="Freeform 27"/>
            <p:cNvSpPr>
              <a:spLocks/>
            </p:cNvSpPr>
            <p:nvPr/>
          </p:nvSpPr>
          <p:spPr bwMode="auto">
            <a:xfrm>
              <a:off x="6363658" y="2302554"/>
              <a:ext cx="541229" cy="755020"/>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rgbClr val="0099E6"/>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90" name="Freeform 28"/>
            <p:cNvSpPr>
              <a:spLocks/>
            </p:cNvSpPr>
            <p:nvPr/>
          </p:nvSpPr>
          <p:spPr bwMode="auto">
            <a:xfrm>
              <a:off x="6451425" y="2878664"/>
              <a:ext cx="1019446" cy="1046451"/>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rgbClr val="66CCFF"/>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grpSp>
      <p:grpSp>
        <p:nvGrpSpPr>
          <p:cNvPr id="191" name="Group 31"/>
          <p:cNvGrpSpPr/>
          <p:nvPr/>
        </p:nvGrpSpPr>
        <p:grpSpPr>
          <a:xfrm>
            <a:off x="7664469" y="2990377"/>
            <a:ext cx="3103863" cy="3160430"/>
            <a:chOff x="6076950" y="2566001"/>
            <a:chExt cx="3076576" cy="3133124"/>
          </a:xfrm>
          <a:effectLst>
            <a:outerShdw blurRad="177800" dir="18900000" sy="23000" kx="-1200000" algn="bl" rotWithShape="0">
              <a:prstClr val="black">
                <a:alpha val="29000"/>
              </a:prstClr>
            </a:outerShdw>
          </a:effectLst>
        </p:grpSpPr>
        <p:sp>
          <p:nvSpPr>
            <p:cNvPr id="192" name="Freeform 21"/>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93" name="Freeform 22"/>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94" name="Freeform 23"/>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95" name="Freeform 24"/>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rgbClr val="0070C0"/>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96" name="Freeform 25"/>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rgbClr val="0070C0"/>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97" name="Freeform 26"/>
            <p:cNvSpPr>
              <a:spLocks/>
            </p:cNvSpPr>
            <p:nvPr/>
          </p:nvSpPr>
          <p:spPr bwMode="auto">
            <a:xfrm>
              <a:off x="6291263" y="3296039"/>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rgbClr val="00B0F0"/>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98" name="Freeform 27"/>
            <p:cNvSpPr>
              <a:spLocks/>
            </p:cNvSpPr>
            <p:nvPr/>
          </p:nvSpPr>
          <p:spPr bwMode="auto">
            <a:xfrm>
              <a:off x="6692301" y="2566001"/>
              <a:ext cx="763588" cy="1065212"/>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rgbClr val="00B0F0"/>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199" name="Freeform 28"/>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rgbClr val="0070C0"/>
            </a:solidFill>
            <a:ln>
              <a:noFill/>
            </a:ln>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grpSp>
      <p:sp>
        <p:nvSpPr>
          <p:cNvPr id="200" name="Rectangle 89"/>
          <p:cNvSpPr/>
          <p:nvPr/>
        </p:nvSpPr>
        <p:spPr>
          <a:xfrm>
            <a:off x="1144721" y="4061923"/>
            <a:ext cx="261699" cy="261659"/>
          </a:xfrm>
          <a:prstGeom prst="rect">
            <a:avLst/>
          </a:prstGeom>
          <a:solidFill>
            <a:srgbClr val="0070C0"/>
          </a:solidFill>
          <a:ln w="12700" cap="flat" cmpd="sng" algn="ctr">
            <a:noFill/>
            <a:prstDash val="solid"/>
            <a:miter lim="800000"/>
          </a:ln>
          <a:effectLst/>
        </p:spPr>
        <p:txBody>
          <a:bodyPr lIns="96007" tIns="48003" rIns="96007" bIns="48003" rtlCol="0" anchor="ctr"/>
          <a:lstStyle/>
          <a:p>
            <a:pPr algn="ctr" defTabSz="1015898">
              <a:defRPr/>
            </a:pPr>
            <a:endParaRPr lang="id-ID" sz="2000" kern="0" dirty="0">
              <a:solidFill>
                <a:srgbClr val="FFFFFF"/>
              </a:solidFill>
              <a:latin typeface="微软雅黑" pitchFamily="34" charset="-122"/>
              <a:ea typeface="微软雅黑" pitchFamily="34" charset="-122"/>
            </a:endParaRPr>
          </a:p>
        </p:txBody>
      </p:sp>
      <p:sp>
        <p:nvSpPr>
          <p:cNvPr id="201" name="Rectangle 90"/>
          <p:cNvSpPr/>
          <p:nvPr/>
        </p:nvSpPr>
        <p:spPr>
          <a:xfrm>
            <a:off x="1144721" y="5340340"/>
            <a:ext cx="261699" cy="261659"/>
          </a:xfrm>
          <a:prstGeom prst="rect">
            <a:avLst/>
          </a:prstGeom>
          <a:solidFill>
            <a:srgbClr val="878787"/>
          </a:solidFill>
          <a:ln w="12700" cap="flat" cmpd="sng" algn="ctr">
            <a:noFill/>
            <a:prstDash val="solid"/>
            <a:miter lim="800000"/>
          </a:ln>
          <a:effectLst/>
        </p:spPr>
        <p:txBody>
          <a:bodyPr lIns="96007" tIns="48003" rIns="96007" bIns="48003" rtlCol="0" anchor="ctr"/>
          <a:lstStyle/>
          <a:p>
            <a:pPr algn="ctr" defTabSz="1015898">
              <a:defRPr/>
            </a:pPr>
            <a:endParaRPr lang="id-ID" sz="2000" kern="0" dirty="0">
              <a:solidFill>
                <a:srgbClr val="FFFFFF"/>
              </a:solidFill>
              <a:latin typeface="微软雅黑" pitchFamily="34" charset="-122"/>
              <a:ea typeface="微软雅黑" pitchFamily="34" charset="-122"/>
            </a:endParaRPr>
          </a:p>
        </p:txBody>
      </p:sp>
      <p:sp>
        <p:nvSpPr>
          <p:cNvPr id="202" name="Rectangle 91"/>
          <p:cNvSpPr/>
          <p:nvPr/>
        </p:nvSpPr>
        <p:spPr>
          <a:xfrm>
            <a:off x="1144721" y="6633136"/>
            <a:ext cx="261699" cy="261659"/>
          </a:xfrm>
          <a:prstGeom prst="rect">
            <a:avLst/>
          </a:prstGeom>
          <a:solidFill>
            <a:srgbClr val="00A1F2"/>
          </a:solidFill>
          <a:ln w="12700" cap="flat" cmpd="sng" algn="ctr">
            <a:noFill/>
            <a:prstDash val="solid"/>
            <a:miter lim="800000"/>
          </a:ln>
          <a:effectLst/>
        </p:spPr>
        <p:txBody>
          <a:bodyPr lIns="96007" tIns="48003" rIns="96007" bIns="48003" rtlCol="0" anchor="ctr"/>
          <a:lstStyle/>
          <a:p>
            <a:pPr algn="ctr" defTabSz="1015898">
              <a:defRPr/>
            </a:pPr>
            <a:endParaRPr lang="id-ID" sz="2000" kern="0" dirty="0">
              <a:solidFill>
                <a:srgbClr val="FFFFFF"/>
              </a:solidFill>
              <a:latin typeface="微软雅黑" pitchFamily="34" charset="-122"/>
              <a:ea typeface="微软雅黑" pitchFamily="34" charset="-122"/>
            </a:endParaRPr>
          </a:p>
        </p:txBody>
      </p:sp>
      <p:sp>
        <p:nvSpPr>
          <p:cNvPr id="203" name="TextBox 202"/>
          <p:cNvSpPr txBox="1"/>
          <p:nvPr/>
        </p:nvSpPr>
        <p:spPr>
          <a:xfrm>
            <a:off x="2156981" y="3835369"/>
            <a:ext cx="2045358" cy="541552"/>
          </a:xfrm>
          <a:prstGeom prst="rect">
            <a:avLst/>
          </a:prstGeom>
          <a:noFill/>
        </p:spPr>
        <p:txBody>
          <a:bodyPr wrap="none" lIns="96007" tIns="48003" rIns="96007" bIns="48003" rtlCol="0">
            <a:spAutoFit/>
          </a:bodyPr>
          <a:lstStyle/>
          <a:p>
            <a:r>
              <a:rPr lang="zh-CN" altLang="en-US" sz="2889" dirty="0">
                <a:latin typeface="微软雅黑" pitchFamily="34" charset="-122"/>
                <a:ea typeface="微软雅黑" pitchFamily="34" charset="-122"/>
              </a:rPr>
              <a:t>前</a:t>
            </a:r>
            <a:r>
              <a:rPr lang="zh-CN" altLang="en-US" sz="2889" dirty="0" smtClean="0">
                <a:latin typeface="微软雅黑" pitchFamily="34" charset="-122"/>
                <a:ea typeface="微软雅黑" pitchFamily="34" charset="-122"/>
              </a:rPr>
              <a:t>后端分离</a:t>
            </a:r>
            <a:endParaRPr lang="id-ID" sz="2889" b="1" dirty="0">
              <a:latin typeface="+mn-ea"/>
            </a:endParaRPr>
          </a:p>
        </p:txBody>
      </p:sp>
      <p:sp>
        <p:nvSpPr>
          <p:cNvPr id="204" name="TextBox 203"/>
          <p:cNvSpPr txBox="1"/>
          <p:nvPr/>
        </p:nvSpPr>
        <p:spPr>
          <a:xfrm>
            <a:off x="2161319" y="4279431"/>
            <a:ext cx="3779283" cy="610033"/>
          </a:xfrm>
          <a:prstGeom prst="rect">
            <a:avLst/>
          </a:prstGeom>
          <a:noFill/>
        </p:spPr>
        <p:txBody>
          <a:bodyPr wrap="square" lIns="96007" tIns="48003" rIns="96007" bIns="48003" rtlCol="0">
            <a:spAutoFit/>
          </a:bodyPr>
          <a:lstStyle/>
          <a:p>
            <a:pPr defTabSz="1015898">
              <a:defRPr/>
            </a:pPr>
            <a:r>
              <a:rPr lang="zh-CN" altLang="en-US" sz="1667" b="1" kern="0" dirty="0">
                <a:solidFill>
                  <a:srgbClr val="878787"/>
                </a:solidFill>
                <a:latin typeface="微软雅黑" pitchFamily="34" charset="-122"/>
              </a:rPr>
              <a:t>游戏</a:t>
            </a:r>
            <a:r>
              <a:rPr lang="zh-CN" altLang="en-US" sz="1667" b="1" kern="0" dirty="0" smtClean="0">
                <a:solidFill>
                  <a:srgbClr val="878787"/>
                </a:solidFill>
                <a:latin typeface="微软雅黑" pitchFamily="34" charset="-122"/>
              </a:rPr>
              <a:t>论坛</a:t>
            </a:r>
            <a:r>
              <a:rPr lang="en-US" altLang="zh-CN" sz="1667" b="1" kern="0" dirty="0" smtClean="0">
                <a:solidFill>
                  <a:srgbClr val="878787"/>
                </a:solidFill>
                <a:latin typeface="微软雅黑" pitchFamily="34" charset="-122"/>
              </a:rPr>
              <a:t>pc</a:t>
            </a:r>
            <a:r>
              <a:rPr lang="zh-CN" altLang="en-US" sz="1667" b="1" kern="0" dirty="0" smtClean="0">
                <a:solidFill>
                  <a:srgbClr val="878787"/>
                </a:solidFill>
                <a:latin typeface="微软雅黑" pitchFamily="34" charset="-122"/>
              </a:rPr>
              <a:t>端做前后端分离，利于系统版本迭代和后续维护部署</a:t>
            </a:r>
            <a:endParaRPr lang="en-US" sz="1667" b="1" kern="0" dirty="0">
              <a:solidFill>
                <a:srgbClr val="878787"/>
              </a:solidFill>
              <a:latin typeface="微软雅黑" pitchFamily="34" charset="-122"/>
            </a:endParaRPr>
          </a:p>
        </p:txBody>
      </p:sp>
      <p:sp>
        <p:nvSpPr>
          <p:cNvPr id="205" name="TextBox 204"/>
          <p:cNvSpPr txBox="1"/>
          <p:nvPr/>
        </p:nvSpPr>
        <p:spPr>
          <a:xfrm>
            <a:off x="2156981" y="5017223"/>
            <a:ext cx="1675064" cy="541552"/>
          </a:xfrm>
          <a:prstGeom prst="rect">
            <a:avLst/>
          </a:prstGeom>
          <a:noFill/>
        </p:spPr>
        <p:txBody>
          <a:bodyPr wrap="none" lIns="96007" tIns="48003" rIns="96007" bIns="48003" rtlCol="0">
            <a:spAutoFit/>
          </a:bodyPr>
          <a:lstStyle/>
          <a:p>
            <a:r>
              <a:rPr lang="zh-CN" altLang="en-US" sz="2889" dirty="0" smtClean="0">
                <a:latin typeface="微软雅黑" pitchFamily="34" charset="-122"/>
                <a:ea typeface="微软雅黑" pitchFamily="34" charset="-122"/>
              </a:rPr>
              <a:t>代码重构</a:t>
            </a:r>
            <a:endParaRPr lang="id-ID" sz="2889" b="1" dirty="0">
              <a:latin typeface="+mn-ea"/>
            </a:endParaRPr>
          </a:p>
        </p:txBody>
      </p:sp>
      <p:sp>
        <p:nvSpPr>
          <p:cNvPr id="206" name="TextBox 205"/>
          <p:cNvSpPr txBox="1"/>
          <p:nvPr/>
        </p:nvSpPr>
        <p:spPr>
          <a:xfrm>
            <a:off x="2181714" y="5494162"/>
            <a:ext cx="3779283" cy="866578"/>
          </a:xfrm>
          <a:prstGeom prst="rect">
            <a:avLst/>
          </a:prstGeom>
          <a:noFill/>
        </p:spPr>
        <p:txBody>
          <a:bodyPr wrap="square" lIns="96007" tIns="48003" rIns="96007" bIns="48003" rtlCol="0">
            <a:spAutoFit/>
          </a:bodyPr>
          <a:lstStyle/>
          <a:p>
            <a:pPr defTabSz="1015898">
              <a:defRPr/>
            </a:pPr>
            <a:r>
              <a:rPr lang="zh-CN" altLang="en-US" sz="1667" b="1" kern="0" dirty="0" smtClean="0">
                <a:solidFill>
                  <a:srgbClr val="878787"/>
                </a:solidFill>
                <a:latin typeface="微软雅黑" pitchFamily="34" charset="-122"/>
              </a:rPr>
              <a:t>游戏论坛</a:t>
            </a:r>
            <a:r>
              <a:rPr lang="en-US" altLang="zh-CN" sz="1667" b="1" kern="0" dirty="0" smtClean="0">
                <a:solidFill>
                  <a:srgbClr val="878787"/>
                </a:solidFill>
                <a:latin typeface="微软雅黑" pitchFamily="34" charset="-122"/>
              </a:rPr>
              <a:t>pc</a:t>
            </a:r>
            <a:r>
              <a:rPr lang="zh-CN" altLang="en-US" sz="1667" b="1" kern="0" dirty="0" smtClean="0">
                <a:solidFill>
                  <a:srgbClr val="878787"/>
                </a:solidFill>
                <a:latin typeface="微软雅黑" pitchFamily="34" charset="-122"/>
              </a:rPr>
              <a:t>端代码冗余耦合比较严重，不利于后续维护开发，重构后可大大提高后续开发效率、减小维护成本</a:t>
            </a:r>
            <a:endParaRPr lang="en-US" sz="1667" b="1" kern="0" dirty="0">
              <a:solidFill>
                <a:srgbClr val="878787"/>
              </a:solidFill>
              <a:latin typeface="微软雅黑" pitchFamily="34" charset="-122"/>
            </a:endParaRPr>
          </a:p>
        </p:txBody>
      </p:sp>
      <p:sp>
        <p:nvSpPr>
          <p:cNvPr id="207" name="TextBox 206"/>
          <p:cNvSpPr txBox="1"/>
          <p:nvPr/>
        </p:nvSpPr>
        <p:spPr>
          <a:xfrm>
            <a:off x="2156981" y="6330169"/>
            <a:ext cx="1681476" cy="541552"/>
          </a:xfrm>
          <a:prstGeom prst="rect">
            <a:avLst/>
          </a:prstGeom>
          <a:noFill/>
        </p:spPr>
        <p:txBody>
          <a:bodyPr wrap="none" lIns="96007" tIns="48003" rIns="96007" bIns="48003" rtlCol="0">
            <a:spAutoFit/>
          </a:bodyPr>
          <a:lstStyle/>
          <a:p>
            <a:r>
              <a:rPr lang="zh-CN" altLang="en-US" sz="2889" b="1" dirty="0" smtClean="0">
                <a:latin typeface="+mn-ea"/>
              </a:rPr>
              <a:t>优化设计</a:t>
            </a:r>
            <a:endParaRPr lang="id-ID" sz="2889" b="1" dirty="0">
              <a:latin typeface="+mn-ea"/>
            </a:endParaRPr>
          </a:p>
        </p:txBody>
      </p:sp>
      <p:sp>
        <p:nvSpPr>
          <p:cNvPr id="208" name="TextBox 207"/>
          <p:cNvSpPr txBox="1"/>
          <p:nvPr/>
        </p:nvSpPr>
        <p:spPr>
          <a:xfrm>
            <a:off x="2156983" y="6818535"/>
            <a:ext cx="3832697" cy="1379667"/>
          </a:xfrm>
          <a:prstGeom prst="rect">
            <a:avLst/>
          </a:prstGeom>
          <a:noFill/>
        </p:spPr>
        <p:txBody>
          <a:bodyPr wrap="square" lIns="96007" tIns="48003" rIns="96007" bIns="48003" rtlCol="0">
            <a:spAutoFit/>
          </a:bodyPr>
          <a:lstStyle/>
          <a:p>
            <a:pPr defTabSz="1015898">
              <a:defRPr/>
            </a:pPr>
            <a:r>
              <a:rPr lang="zh-CN" altLang="en-US" sz="1667" b="1" kern="0" dirty="0" smtClean="0">
                <a:solidFill>
                  <a:srgbClr val="878787"/>
                </a:solidFill>
                <a:latin typeface="微软雅黑" pitchFamily="34" charset="-122"/>
              </a:rPr>
              <a:t>资讯库需要目前接入了</a:t>
            </a:r>
            <a:r>
              <a:rPr lang="en-US" altLang="zh-CN" sz="1667" b="1" kern="0" dirty="0" smtClean="0">
                <a:solidFill>
                  <a:srgbClr val="878787"/>
                </a:solidFill>
                <a:latin typeface="微软雅黑" pitchFamily="34" charset="-122"/>
              </a:rPr>
              <a:t>172</a:t>
            </a:r>
            <a:r>
              <a:rPr lang="zh-CN" altLang="en-US" sz="1667" b="1" kern="0" dirty="0" smtClean="0">
                <a:solidFill>
                  <a:srgbClr val="878787"/>
                </a:solidFill>
                <a:latin typeface="微软雅黑" pitchFamily="34" charset="-122"/>
              </a:rPr>
              <a:t>和</a:t>
            </a:r>
            <a:r>
              <a:rPr lang="en-US" altLang="zh-CN" sz="1667" b="1" kern="0" dirty="0" smtClean="0">
                <a:solidFill>
                  <a:srgbClr val="878787"/>
                </a:solidFill>
                <a:latin typeface="微软雅黑" pitchFamily="34" charset="-122"/>
              </a:rPr>
              <a:t>tgl</a:t>
            </a:r>
            <a:r>
              <a:rPr lang="zh-CN" altLang="en-US" sz="1667" b="1" kern="0" dirty="0" smtClean="0">
                <a:solidFill>
                  <a:srgbClr val="878787"/>
                </a:solidFill>
                <a:latin typeface="微软雅黑" pitchFamily="34" charset="-122"/>
              </a:rPr>
              <a:t>，后           续还会接入更多的三方系统和</a:t>
            </a:r>
            <a:r>
              <a:rPr lang="zh-CN" altLang="en-US" sz="1667" b="1" kern="0" dirty="0">
                <a:solidFill>
                  <a:srgbClr val="878787"/>
                </a:solidFill>
                <a:latin typeface="微软雅黑" pitchFamily="34" charset="-122"/>
              </a:rPr>
              <a:t>公司</a:t>
            </a:r>
            <a:r>
              <a:rPr lang="zh-CN" altLang="en-US" sz="1667" b="1" kern="0" dirty="0" smtClean="0">
                <a:solidFill>
                  <a:srgbClr val="878787"/>
                </a:solidFill>
                <a:latin typeface="微软雅黑" pitchFamily="34" charset="-122"/>
              </a:rPr>
              <a:t>自己 的内部系统，可以使用模板和适配器的设计模式减小代码开发量，提高开发效    率</a:t>
            </a:r>
            <a:endParaRPr lang="en-US" sz="1667" b="1" kern="0" dirty="0">
              <a:solidFill>
                <a:srgbClr val="878787"/>
              </a:solidFill>
              <a:latin typeface="微软雅黑" pitchFamily="34" charset="-122"/>
            </a:endParaRPr>
          </a:p>
        </p:txBody>
      </p:sp>
      <p:grpSp>
        <p:nvGrpSpPr>
          <p:cNvPr id="209" name="Group 112"/>
          <p:cNvGrpSpPr/>
          <p:nvPr/>
        </p:nvGrpSpPr>
        <p:grpSpPr>
          <a:xfrm>
            <a:off x="1641360" y="3928565"/>
            <a:ext cx="377071" cy="541847"/>
            <a:chOff x="-3175" y="-3175"/>
            <a:chExt cx="341313" cy="490538"/>
          </a:xfrm>
          <a:solidFill>
            <a:srgbClr val="0070C0"/>
          </a:solidFill>
        </p:grpSpPr>
        <p:sp>
          <p:nvSpPr>
            <p:cNvPr id="210" name="Freeform 16"/>
            <p:cNvSpPr>
              <a:spLocks noEditPoints="1"/>
            </p:cNvSpPr>
            <p:nvPr/>
          </p:nvSpPr>
          <p:spPr bwMode="auto">
            <a:xfrm>
              <a:off x="-3175" y="-3175"/>
              <a:ext cx="341313" cy="49053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11" name="Freeform 17"/>
            <p:cNvSpPr>
              <a:spLocks/>
            </p:cNvSpPr>
            <p:nvPr/>
          </p:nvSpPr>
          <p:spPr bwMode="auto">
            <a:xfrm>
              <a:off x="73025" y="73025"/>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grpSp>
      <p:sp>
        <p:nvSpPr>
          <p:cNvPr id="212" name="Freeform 9"/>
          <p:cNvSpPr>
            <a:spLocks noEditPoints="1"/>
          </p:cNvSpPr>
          <p:nvPr/>
        </p:nvSpPr>
        <p:spPr bwMode="auto">
          <a:xfrm>
            <a:off x="1542267" y="5189817"/>
            <a:ext cx="575258" cy="575171"/>
          </a:xfrm>
          <a:custGeom>
            <a:avLst/>
            <a:gdLst>
              <a:gd name="T0" fmla="*/ 111 w 112"/>
              <a:gd name="T1" fmla="*/ 45 h 112"/>
              <a:gd name="T2" fmla="*/ 109 w 112"/>
              <a:gd name="T3" fmla="*/ 38 h 112"/>
              <a:gd name="T4" fmla="*/ 104 w 112"/>
              <a:gd name="T5" fmla="*/ 35 h 112"/>
              <a:gd name="T6" fmla="*/ 104 w 112"/>
              <a:gd name="T7" fmla="*/ 35 h 112"/>
              <a:gd name="T8" fmla="*/ 56 w 112"/>
              <a:gd name="T9" fmla="*/ 4 h 112"/>
              <a:gd name="T10" fmla="*/ 50 w 112"/>
              <a:gd name="T11" fmla="*/ 4 h 112"/>
              <a:gd name="T12" fmla="*/ 50 w 112"/>
              <a:gd name="T13" fmla="*/ 3 h 112"/>
              <a:gd name="T14" fmla="*/ 45 w 112"/>
              <a:gd name="T15" fmla="*/ 1 h 112"/>
              <a:gd name="T16" fmla="*/ 38 w 112"/>
              <a:gd name="T17" fmla="*/ 3 h 112"/>
              <a:gd name="T18" fmla="*/ 35 w 112"/>
              <a:gd name="T19" fmla="*/ 8 h 112"/>
              <a:gd name="T20" fmla="*/ 35 w 112"/>
              <a:gd name="T21" fmla="*/ 8 h 112"/>
              <a:gd name="T22" fmla="*/ 4 w 112"/>
              <a:gd name="T23" fmla="*/ 56 h 112"/>
              <a:gd name="T24" fmla="*/ 4 w 112"/>
              <a:gd name="T25" fmla="*/ 62 h 112"/>
              <a:gd name="T26" fmla="*/ 3 w 112"/>
              <a:gd name="T27" fmla="*/ 62 h 112"/>
              <a:gd name="T28" fmla="*/ 1 w 112"/>
              <a:gd name="T29" fmla="*/ 67 h 112"/>
              <a:gd name="T30" fmla="*/ 3 w 112"/>
              <a:gd name="T31" fmla="*/ 74 h 112"/>
              <a:gd name="T32" fmla="*/ 8 w 112"/>
              <a:gd name="T33" fmla="*/ 77 h 112"/>
              <a:gd name="T34" fmla="*/ 8 w 112"/>
              <a:gd name="T35" fmla="*/ 77 h 112"/>
              <a:gd name="T36" fmla="*/ 56 w 112"/>
              <a:gd name="T37" fmla="*/ 108 h 112"/>
              <a:gd name="T38" fmla="*/ 62 w 112"/>
              <a:gd name="T39" fmla="*/ 108 h 112"/>
              <a:gd name="T40" fmla="*/ 62 w 112"/>
              <a:gd name="T41" fmla="*/ 109 h 112"/>
              <a:gd name="T42" fmla="*/ 67 w 112"/>
              <a:gd name="T43" fmla="*/ 111 h 112"/>
              <a:gd name="T44" fmla="*/ 74 w 112"/>
              <a:gd name="T45" fmla="*/ 109 h 112"/>
              <a:gd name="T46" fmla="*/ 77 w 112"/>
              <a:gd name="T47" fmla="*/ 104 h 112"/>
              <a:gd name="T48" fmla="*/ 77 w 112"/>
              <a:gd name="T49" fmla="*/ 104 h 112"/>
              <a:gd name="T50" fmla="*/ 108 w 112"/>
              <a:gd name="T51" fmla="*/ 56 h 112"/>
              <a:gd name="T52" fmla="*/ 108 w 112"/>
              <a:gd name="T53" fmla="*/ 50 h 112"/>
              <a:gd name="T54" fmla="*/ 109 w 112"/>
              <a:gd name="T55" fmla="*/ 50 h 112"/>
              <a:gd name="T56" fmla="*/ 111 w 112"/>
              <a:gd name="T57" fmla="*/ 45 h 112"/>
              <a:gd name="T58" fmla="*/ 56 w 112"/>
              <a:gd name="T59" fmla="*/ 12 h 112"/>
              <a:gd name="T60" fmla="*/ 96 w 112"/>
              <a:gd name="T61" fmla="*/ 37 h 112"/>
              <a:gd name="T62" fmla="*/ 76 w 112"/>
              <a:gd name="T63" fmla="*/ 42 h 112"/>
              <a:gd name="T64" fmla="*/ 58 w 112"/>
              <a:gd name="T65" fmla="*/ 32 h 112"/>
              <a:gd name="T66" fmla="*/ 53 w 112"/>
              <a:gd name="T67" fmla="*/ 12 h 112"/>
              <a:gd name="T68" fmla="*/ 56 w 112"/>
              <a:gd name="T69" fmla="*/ 12 h 112"/>
              <a:gd name="T70" fmla="*/ 72 w 112"/>
              <a:gd name="T71" fmla="*/ 56 h 112"/>
              <a:gd name="T72" fmla="*/ 56 w 112"/>
              <a:gd name="T73" fmla="*/ 72 h 112"/>
              <a:gd name="T74" fmla="*/ 40 w 112"/>
              <a:gd name="T75" fmla="*/ 56 h 112"/>
              <a:gd name="T76" fmla="*/ 52 w 112"/>
              <a:gd name="T77" fmla="*/ 40 h 112"/>
              <a:gd name="T78" fmla="*/ 53 w 112"/>
              <a:gd name="T79" fmla="*/ 40 h 112"/>
              <a:gd name="T80" fmla="*/ 56 w 112"/>
              <a:gd name="T81" fmla="*/ 40 h 112"/>
              <a:gd name="T82" fmla="*/ 72 w 112"/>
              <a:gd name="T83" fmla="*/ 53 h 112"/>
              <a:gd name="T84" fmla="*/ 72 w 112"/>
              <a:gd name="T85" fmla="*/ 53 h 112"/>
              <a:gd name="T86" fmla="*/ 72 w 112"/>
              <a:gd name="T87" fmla="*/ 56 h 112"/>
              <a:gd name="T88" fmla="*/ 12 w 112"/>
              <a:gd name="T89" fmla="*/ 56 h 112"/>
              <a:gd name="T90" fmla="*/ 37 w 112"/>
              <a:gd name="T91" fmla="*/ 16 h 112"/>
              <a:gd name="T92" fmla="*/ 42 w 112"/>
              <a:gd name="T93" fmla="*/ 36 h 112"/>
              <a:gd name="T94" fmla="*/ 32 w 112"/>
              <a:gd name="T95" fmla="*/ 54 h 112"/>
              <a:gd name="T96" fmla="*/ 12 w 112"/>
              <a:gd name="T97" fmla="*/ 60 h 112"/>
              <a:gd name="T98" fmla="*/ 12 w 112"/>
              <a:gd name="T99" fmla="*/ 56 h 112"/>
              <a:gd name="T100" fmla="*/ 56 w 112"/>
              <a:gd name="T101" fmla="*/ 100 h 112"/>
              <a:gd name="T102" fmla="*/ 16 w 112"/>
              <a:gd name="T103" fmla="*/ 75 h 112"/>
              <a:gd name="T104" fmla="*/ 36 w 112"/>
              <a:gd name="T105" fmla="*/ 70 h 112"/>
              <a:gd name="T106" fmla="*/ 54 w 112"/>
              <a:gd name="T107" fmla="*/ 80 h 112"/>
              <a:gd name="T108" fmla="*/ 60 w 112"/>
              <a:gd name="T109" fmla="*/ 100 h 112"/>
              <a:gd name="T110" fmla="*/ 56 w 112"/>
              <a:gd name="T111" fmla="*/ 100 h 112"/>
              <a:gd name="T112" fmla="*/ 100 w 112"/>
              <a:gd name="T113" fmla="*/ 56 h 112"/>
              <a:gd name="T114" fmla="*/ 75 w 112"/>
              <a:gd name="T115" fmla="*/ 96 h 112"/>
              <a:gd name="T116" fmla="*/ 70 w 112"/>
              <a:gd name="T117" fmla="*/ 76 h 112"/>
              <a:gd name="T118" fmla="*/ 80 w 112"/>
              <a:gd name="T119" fmla="*/ 58 h 112"/>
              <a:gd name="T120" fmla="*/ 100 w 112"/>
              <a:gd name="T121" fmla="*/ 53 h 112"/>
              <a:gd name="T122" fmla="*/ 100 w 112"/>
              <a:gd name="T123"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2" h="112">
                <a:moveTo>
                  <a:pt x="111" y="45"/>
                </a:moveTo>
                <a:cubicBezTo>
                  <a:pt x="109" y="38"/>
                  <a:pt x="109" y="38"/>
                  <a:pt x="109" y="38"/>
                </a:cubicBezTo>
                <a:cubicBezTo>
                  <a:pt x="109" y="36"/>
                  <a:pt x="106" y="34"/>
                  <a:pt x="104" y="35"/>
                </a:cubicBezTo>
                <a:cubicBezTo>
                  <a:pt x="104" y="35"/>
                  <a:pt x="104" y="35"/>
                  <a:pt x="104" y="35"/>
                </a:cubicBezTo>
                <a:cubicBezTo>
                  <a:pt x="95" y="17"/>
                  <a:pt x="77" y="4"/>
                  <a:pt x="56" y="4"/>
                </a:cubicBezTo>
                <a:cubicBezTo>
                  <a:pt x="54" y="4"/>
                  <a:pt x="52" y="4"/>
                  <a:pt x="50" y="4"/>
                </a:cubicBezTo>
                <a:cubicBezTo>
                  <a:pt x="50" y="3"/>
                  <a:pt x="50" y="3"/>
                  <a:pt x="50" y="3"/>
                </a:cubicBezTo>
                <a:cubicBezTo>
                  <a:pt x="50" y="1"/>
                  <a:pt x="48" y="0"/>
                  <a:pt x="45" y="1"/>
                </a:cubicBezTo>
                <a:cubicBezTo>
                  <a:pt x="38" y="3"/>
                  <a:pt x="38" y="3"/>
                  <a:pt x="38" y="3"/>
                </a:cubicBezTo>
                <a:cubicBezTo>
                  <a:pt x="36" y="3"/>
                  <a:pt x="34" y="6"/>
                  <a:pt x="35" y="8"/>
                </a:cubicBezTo>
                <a:cubicBezTo>
                  <a:pt x="35" y="8"/>
                  <a:pt x="35" y="8"/>
                  <a:pt x="35" y="8"/>
                </a:cubicBezTo>
                <a:cubicBezTo>
                  <a:pt x="17" y="17"/>
                  <a:pt x="4" y="35"/>
                  <a:pt x="4" y="56"/>
                </a:cubicBezTo>
                <a:cubicBezTo>
                  <a:pt x="4" y="58"/>
                  <a:pt x="4" y="60"/>
                  <a:pt x="4" y="62"/>
                </a:cubicBezTo>
                <a:cubicBezTo>
                  <a:pt x="3" y="62"/>
                  <a:pt x="3" y="62"/>
                  <a:pt x="3" y="62"/>
                </a:cubicBezTo>
                <a:cubicBezTo>
                  <a:pt x="1" y="62"/>
                  <a:pt x="0" y="65"/>
                  <a:pt x="1" y="67"/>
                </a:cubicBezTo>
                <a:cubicBezTo>
                  <a:pt x="3" y="74"/>
                  <a:pt x="3" y="74"/>
                  <a:pt x="3" y="74"/>
                </a:cubicBezTo>
                <a:cubicBezTo>
                  <a:pt x="3" y="76"/>
                  <a:pt x="6" y="78"/>
                  <a:pt x="8" y="77"/>
                </a:cubicBezTo>
                <a:cubicBezTo>
                  <a:pt x="8" y="77"/>
                  <a:pt x="8" y="77"/>
                  <a:pt x="8" y="77"/>
                </a:cubicBezTo>
                <a:cubicBezTo>
                  <a:pt x="17" y="95"/>
                  <a:pt x="35" y="108"/>
                  <a:pt x="56" y="108"/>
                </a:cubicBezTo>
                <a:cubicBezTo>
                  <a:pt x="58" y="108"/>
                  <a:pt x="60" y="108"/>
                  <a:pt x="62" y="108"/>
                </a:cubicBezTo>
                <a:cubicBezTo>
                  <a:pt x="62" y="109"/>
                  <a:pt x="62" y="109"/>
                  <a:pt x="62" y="109"/>
                </a:cubicBezTo>
                <a:cubicBezTo>
                  <a:pt x="62" y="111"/>
                  <a:pt x="65" y="112"/>
                  <a:pt x="67" y="111"/>
                </a:cubicBezTo>
                <a:cubicBezTo>
                  <a:pt x="74" y="109"/>
                  <a:pt x="74" y="109"/>
                  <a:pt x="74" y="109"/>
                </a:cubicBezTo>
                <a:cubicBezTo>
                  <a:pt x="77" y="109"/>
                  <a:pt x="78" y="106"/>
                  <a:pt x="77" y="104"/>
                </a:cubicBezTo>
                <a:cubicBezTo>
                  <a:pt x="77" y="104"/>
                  <a:pt x="77" y="104"/>
                  <a:pt x="77" y="104"/>
                </a:cubicBezTo>
                <a:cubicBezTo>
                  <a:pt x="95" y="95"/>
                  <a:pt x="108" y="77"/>
                  <a:pt x="108" y="56"/>
                </a:cubicBezTo>
                <a:cubicBezTo>
                  <a:pt x="108" y="54"/>
                  <a:pt x="108" y="52"/>
                  <a:pt x="108" y="50"/>
                </a:cubicBezTo>
                <a:cubicBezTo>
                  <a:pt x="109" y="50"/>
                  <a:pt x="109" y="50"/>
                  <a:pt x="109" y="50"/>
                </a:cubicBezTo>
                <a:cubicBezTo>
                  <a:pt x="111" y="50"/>
                  <a:pt x="112" y="48"/>
                  <a:pt x="111" y="45"/>
                </a:cubicBezTo>
                <a:close/>
                <a:moveTo>
                  <a:pt x="56" y="12"/>
                </a:moveTo>
                <a:cubicBezTo>
                  <a:pt x="74" y="12"/>
                  <a:pt x="89" y="22"/>
                  <a:pt x="96" y="37"/>
                </a:cubicBezTo>
                <a:cubicBezTo>
                  <a:pt x="76" y="42"/>
                  <a:pt x="76" y="42"/>
                  <a:pt x="76" y="42"/>
                </a:cubicBezTo>
                <a:cubicBezTo>
                  <a:pt x="72" y="37"/>
                  <a:pt x="65" y="33"/>
                  <a:pt x="58" y="32"/>
                </a:cubicBezTo>
                <a:cubicBezTo>
                  <a:pt x="53" y="12"/>
                  <a:pt x="53" y="12"/>
                  <a:pt x="53" y="12"/>
                </a:cubicBezTo>
                <a:cubicBezTo>
                  <a:pt x="54" y="12"/>
                  <a:pt x="55" y="12"/>
                  <a:pt x="56" y="12"/>
                </a:cubicBezTo>
                <a:close/>
                <a:moveTo>
                  <a:pt x="72" y="56"/>
                </a:moveTo>
                <a:cubicBezTo>
                  <a:pt x="72" y="65"/>
                  <a:pt x="65" y="72"/>
                  <a:pt x="56" y="72"/>
                </a:cubicBezTo>
                <a:cubicBezTo>
                  <a:pt x="47" y="72"/>
                  <a:pt x="40" y="65"/>
                  <a:pt x="40" y="56"/>
                </a:cubicBezTo>
                <a:cubicBezTo>
                  <a:pt x="40" y="48"/>
                  <a:pt x="45" y="42"/>
                  <a:pt x="52" y="40"/>
                </a:cubicBezTo>
                <a:cubicBezTo>
                  <a:pt x="53" y="40"/>
                  <a:pt x="53" y="40"/>
                  <a:pt x="53" y="40"/>
                </a:cubicBezTo>
                <a:cubicBezTo>
                  <a:pt x="54" y="40"/>
                  <a:pt x="55" y="40"/>
                  <a:pt x="56" y="40"/>
                </a:cubicBezTo>
                <a:cubicBezTo>
                  <a:pt x="64" y="40"/>
                  <a:pt x="70" y="45"/>
                  <a:pt x="72" y="53"/>
                </a:cubicBezTo>
                <a:cubicBezTo>
                  <a:pt x="72" y="53"/>
                  <a:pt x="72" y="53"/>
                  <a:pt x="72" y="53"/>
                </a:cubicBezTo>
                <a:cubicBezTo>
                  <a:pt x="72" y="54"/>
                  <a:pt x="72" y="55"/>
                  <a:pt x="72" y="56"/>
                </a:cubicBezTo>
                <a:close/>
                <a:moveTo>
                  <a:pt x="12" y="56"/>
                </a:moveTo>
                <a:cubicBezTo>
                  <a:pt x="12" y="38"/>
                  <a:pt x="22" y="23"/>
                  <a:pt x="37" y="16"/>
                </a:cubicBezTo>
                <a:cubicBezTo>
                  <a:pt x="42" y="36"/>
                  <a:pt x="42" y="36"/>
                  <a:pt x="42" y="36"/>
                </a:cubicBezTo>
                <a:cubicBezTo>
                  <a:pt x="37" y="40"/>
                  <a:pt x="33" y="47"/>
                  <a:pt x="32" y="54"/>
                </a:cubicBezTo>
                <a:cubicBezTo>
                  <a:pt x="12" y="60"/>
                  <a:pt x="12" y="60"/>
                  <a:pt x="12" y="60"/>
                </a:cubicBezTo>
                <a:cubicBezTo>
                  <a:pt x="12" y="58"/>
                  <a:pt x="12" y="57"/>
                  <a:pt x="12" y="56"/>
                </a:cubicBezTo>
                <a:close/>
                <a:moveTo>
                  <a:pt x="56" y="100"/>
                </a:moveTo>
                <a:cubicBezTo>
                  <a:pt x="38" y="100"/>
                  <a:pt x="23" y="90"/>
                  <a:pt x="16" y="75"/>
                </a:cubicBezTo>
                <a:cubicBezTo>
                  <a:pt x="36" y="70"/>
                  <a:pt x="36" y="70"/>
                  <a:pt x="36" y="70"/>
                </a:cubicBezTo>
                <a:cubicBezTo>
                  <a:pt x="40" y="75"/>
                  <a:pt x="47" y="79"/>
                  <a:pt x="54" y="80"/>
                </a:cubicBezTo>
                <a:cubicBezTo>
                  <a:pt x="60" y="100"/>
                  <a:pt x="60" y="100"/>
                  <a:pt x="60" y="100"/>
                </a:cubicBezTo>
                <a:cubicBezTo>
                  <a:pt x="58" y="100"/>
                  <a:pt x="57" y="100"/>
                  <a:pt x="56" y="100"/>
                </a:cubicBezTo>
                <a:close/>
                <a:moveTo>
                  <a:pt x="100" y="56"/>
                </a:moveTo>
                <a:cubicBezTo>
                  <a:pt x="100" y="74"/>
                  <a:pt x="90" y="89"/>
                  <a:pt x="75" y="96"/>
                </a:cubicBezTo>
                <a:cubicBezTo>
                  <a:pt x="70" y="76"/>
                  <a:pt x="70" y="76"/>
                  <a:pt x="70" y="76"/>
                </a:cubicBezTo>
                <a:cubicBezTo>
                  <a:pt x="75" y="72"/>
                  <a:pt x="79" y="65"/>
                  <a:pt x="80" y="58"/>
                </a:cubicBezTo>
                <a:cubicBezTo>
                  <a:pt x="100" y="53"/>
                  <a:pt x="100" y="53"/>
                  <a:pt x="100" y="53"/>
                </a:cubicBezTo>
                <a:cubicBezTo>
                  <a:pt x="100" y="54"/>
                  <a:pt x="100" y="55"/>
                  <a:pt x="100" y="56"/>
                </a:cubicBezTo>
                <a:close/>
              </a:path>
            </a:pathLst>
          </a:custGeom>
          <a:solidFill>
            <a:srgbClr val="878787"/>
          </a:solidFill>
          <a:ln>
            <a:noFill/>
          </a:ln>
        </p:spPr>
        <p:txBody>
          <a:bodyPr vert="horz" wrap="square" lIns="96007" tIns="48003" rIns="96007" bIns="48003"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grpSp>
        <p:nvGrpSpPr>
          <p:cNvPr id="213" name="Group 116"/>
          <p:cNvGrpSpPr/>
          <p:nvPr/>
        </p:nvGrpSpPr>
        <p:grpSpPr>
          <a:xfrm>
            <a:off x="1539585" y="6542212"/>
            <a:ext cx="580621" cy="532768"/>
            <a:chOff x="9780588" y="2543175"/>
            <a:chExt cx="752475" cy="690563"/>
          </a:xfrm>
          <a:solidFill>
            <a:srgbClr val="00A1F2"/>
          </a:solidFill>
        </p:grpSpPr>
        <p:sp>
          <p:nvSpPr>
            <p:cNvPr id="214" name="Freeform 22"/>
            <p:cNvSpPr>
              <a:spLocks/>
            </p:cNvSpPr>
            <p:nvPr/>
          </p:nvSpPr>
          <p:spPr bwMode="auto">
            <a:xfrm>
              <a:off x="9874251" y="2643188"/>
              <a:ext cx="179388" cy="254000"/>
            </a:xfrm>
            <a:custGeom>
              <a:avLst/>
              <a:gdLst>
                <a:gd name="T0" fmla="*/ 13 w 29"/>
                <a:gd name="T1" fmla="*/ 41 h 41"/>
                <a:gd name="T2" fmla="*/ 12 w 29"/>
                <a:gd name="T3" fmla="*/ 41 h 41"/>
                <a:gd name="T4" fmla="*/ 0 w 29"/>
                <a:gd name="T5" fmla="*/ 22 h 41"/>
                <a:gd name="T6" fmla="*/ 21 w 29"/>
                <a:gd name="T7" fmla="*/ 0 h 41"/>
                <a:gd name="T8" fmla="*/ 28 w 29"/>
                <a:gd name="T9" fmla="*/ 1 h 41"/>
                <a:gd name="T10" fmla="*/ 29 w 29"/>
                <a:gd name="T11" fmla="*/ 3 h 41"/>
                <a:gd name="T12" fmla="*/ 26 w 29"/>
                <a:gd name="T13" fmla="*/ 5 h 41"/>
                <a:gd name="T14" fmla="*/ 21 w 29"/>
                <a:gd name="T15" fmla="*/ 4 h 41"/>
                <a:gd name="T16" fmla="*/ 4 w 29"/>
                <a:gd name="T17" fmla="*/ 22 h 41"/>
                <a:gd name="T18" fmla="*/ 14 w 29"/>
                <a:gd name="T19" fmla="*/ 37 h 41"/>
                <a:gd name="T20" fmla="*/ 14 w 29"/>
                <a:gd name="T21" fmla="*/ 40 h 41"/>
                <a:gd name="T22" fmla="*/ 13 w 29"/>
                <a:gd name="T2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41">
                  <a:moveTo>
                    <a:pt x="13" y="41"/>
                  </a:moveTo>
                  <a:cubicBezTo>
                    <a:pt x="12" y="41"/>
                    <a:pt x="12" y="41"/>
                    <a:pt x="12" y="41"/>
                  </a:cubicBezTo>
                  <a:cubicBezTo>
                    <a:pt x="4" y="37"/>
                    <a:pt x="0" y="30"/>
                    <a:pt x="0" y="22"/>
                  </a:cubicBezTo>
                  <a:cubicBezTo>
                    <a:pt x="0" y="10"/>
                    <a:pt x="10" y="0"/>
                    <a:pt x="21" y="0"/>
                  </a:cubicBezTo>
                  <a:cubicBezTo>
                    <a:pt x="23" y="0"/>
                    <a:pt x="25" y="0"/>
                    <a:pt x="28" y="1"/>
                  </a:cubicBezTo>
                  <a:cubicBezTo>
                    <a:pt x="29" y="1"/>
                    <a:pt x="29" y="2"/>
                    <a:pt x="29" y="3"/>
                  </a:cubicBezTo>
                  <a:cubicBezTo>
                    <a:pt x="29" y="4"/>
                    <a:pt x="27" y="5"/>
                    <a:pt x="26" y="5"/>
                  </a:cubicBezTo>
                  <a:cubicBezTo>
                    <a:pt x="25" y="4"/>
                    <a:pt x="23" y="4"/>
                    <a:pt x="21" y="4"/>
                  </a:cubicBezTo>
                  <a:cubicBezTo>
                    <a:pt x="12" y="4"/>
                    <a:pt x="4" y="12"/>
                    <a:pt x="4" y="22"/>
                  </a:cubicBezTo>
                  <a:cubicBezTo>
                    <a:pt x="4" y="28"/>
                    <a:pt x="8" y="34"/>
                    <a:pt x="14" y="37"/>
                  </a:cubicBezTo>
                  <a:cubicBezTo>
                    <a:pt x="14" y="38"/>
                    <a:pt x="15" y="39"/>
                    <a:pt x="14" y="40"/>
                  </a:cubicBezTo>
                  <a:cubicBezTo>
                    <a:pt x="14" y="41"/>
                    <a:pt x="13" y="41"/>
                    <a:pt x="1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15" name="Freeform 23"/>
            <p:cNvSpPr>
              <a:spLocks noEditPoints="1"/>
            </p:cNvSpPr>
            <p:nvPr/>
          </p:nvSpPr>
          <p:spPr bwMode="auto">
            <a:xfrm>
              <a:off x="9780588" y="2543175"/>
              <a:ext cx="752475" cy="690563"/>
            </a:xfrm>
            <a:custGeom>
              <a:avLst/>
              <a:gdLst>
                <a:gd name="T0" fmla="*/ 85 w 121"/>
                <a:gd name="T1" fmla="*/ 0 h 111"/>
                <a:gd name="T2" fmla="*/ 61 w 121"/>
                <a:gd name="T3" fmla="*/ 11 h 111"/>
                <a:gd name="T4" fmla="*/ 37 w 121"/>
                <a:gd name="T5" fmla="*/ 0 h 111"/>
                <a:gd name="T6" fmla="*/ 0 w 121"/>
                <a:gd name="T7" fmla="*/ 37 h 111"/>
                <a:gd name="T8" fmla="*/ 10 w 121"/>
                <a:gd name="T9" fmla="*/ 62 h 111"/>
                <a:gd name="T10" fmla="*/ 58 w 121"/>
                <a:gd name="T11" fmla="*/ 109 h 111"/>
                <a:gd name="T12" fmla="*/ 61 w 121"/>
                <a:gd name="T13" fmla="*/ 111 h 111"/>
                <a:gd name="T14" fmla="*/ 63 w 121"/>
                <a:gd name="T15" fmla="*/ 109 h 111"/>
                <a:gd name="T16" fmla="*/ 112 w 121"/>
                <a:gd name="T17" fmla="*/ 62 h 111"/>
                <a:gd name="T18" fmla="*/ 121 w 121"/>
                <a:gd name="T19" fmla="*/ 37 h 111"/>
                <a:gd name="T20" fmla="*/ 85 w 121"/>
                <a:gd name="T21" fmla="*/ 0 h 111"/>
                <a:gd name="T22" fmla="*/ 106 w 121"/>
                <a:gd name="T23" fmla="*/ 57 h 111"/>
                <a:gd name="T24" fmla="*/ 61 w 121"/>
                <a:gd name="T25" fmla="*/ 101 h 111"/>
                <a:gd name="T26" fmla="*/ 16 w 121"/>
                <a:gd name="T27" fmla="*/ 57 h 111"/>
                <a:gd name="T28" fmla="*/ 8 w 121"/>
                <a:gd name="T29" fmla="*/ 37 h 111"/>
                <a:gd name="T30" fmla="*/ 37 w 121"/>
                <a:gd name="T31" fmla="*/ 8 h 111"/>
                <a:gd name="T32" fmla="*/ 58 w 121"/>
                <a:gd name="T33" fmla="*/ 19 h 111"/>
                <a:gd name="T34" fmla="*/ 61 w 121"/>
                <a:gd name="T35" fmla="*/ 21 h 111"/>
                <a:gd name="T36" fmla="*/ 64 w 121"/>
                <a:gd name="T37" fmla="*/ 19 h 111"/>
                <a:gd name="T38" fmla="*/ 85 w 121"/>
                <a:gd name="T39" fmla="*/ 8 h 111"/>
                <a:gd name="T40" fmla="*/ 113 w 121"/>
                <a:gd name="T41" fmla="*/ 37 h 111"/>
                <a:gd name="T42" fmla="*/ 106 w 121"/>
                <a:gd name="T43" fmla="*/ 57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111">
                  <a:moveTo>
                    <a:pt x="85" y="0"/>
                  </a:moveTo>
                  <a:cubicBezTo>
                    <a:pt x="75" y="0"/>
                    <a:pt x="67" y="5"/>
                    <a:pt x="61" y="11"/>
                  </a:cubicBezTo>
                  <a:cubicBezTo>
                    <a:pt x="55" y="5"/>
                    <a:pt x="47" y="0"/>
                    <a:pt x="37" y="0"/>
                  </a:cubicBezTo>
                  <a:cubicBezTo>
                    <a:pt x="17" y="0"/>
                    <a:pt x="0" y="16"/>
                    <a:pt x="0" y="37"/>
                  </a:cubicBezTo>
                  <a:cubicBezTo>
                    <a:pt x="0" y="46"/>
                    <a:pt x="4" y="55"/>
                    <a:pt x="10" y="62"/>
                  </a:cubicBezTo>
                  <a:cubicBezTo>
                    <a:pt x="58" y="109"/>
                    <a:pt x="58" y="109"/>
                    <a:pt x="58" y="109"/>
                  </a:cubicBezTo>
                  <a:cubicBezTo>
                    <a:pt x="59" y="110"/>
                    <a:pt x="60" y="111"/>
                    <a:pt x="61" y="111"/>
                  </a:cubicBezTo>
                  <a:cubicBezTo>
                    <a:pt x="62" y="111"/>
                    <a:pt x="63" y="110"/>
                    <a:pt x="63" y="109"/>
                  </a:cubicBezTo>
                  <a:cubicBezTo>
                    <a:pt x="112" y="62"/>
                    <a:pt x="112" y="62"/>
                    <a:pt x="112" y="62"/>
                  </a:cubicBezTo>
                  <a:cubicBezTo>
                    <a:pt x="118" y="55"/>
                    <a:pt x="121" y="46"/>
                    <a:pt x="121" y="37"/>
                  </a:cubicBezTo>
                  <a:cubicBezTo>
                    <a:pt x="121" y="16"/>
                    <a:pt x="105" y="0"/>
                    <a:pt x="85" y="0"/>
                  </a:cubicBezTo>
                  <a:close/>
                  <a:moveTo>
                    <a:pt x="106" y="57"/>
                  </a:moveTo>
                  <a:cubicBezTo>
                    <a:pt x="61" y="101"/>
                    <a:pt x="61" y="101"/>
                    <a:pt x="61" y="101"/>
                  </a:cubicBezTo>
                  <a:cubicBezTo>
                    <a:pt x="16" y="57"/>
                    <a:pt x="16" y="57"/>
                    <a:pt x="16" y="57"/>
                  </a:cubicBezTo>
                  <a:cubicBezTo>
                    <a:pt x="11" y="51"/>
                    <a:pt x="8" y="44"/>
                    <a:pt x="8" y="37"/>
                  </a:cubicBezTo>
                  <a:cubicBezTo>
                    <a:pt x="8" y="21"/>
                    <a:pt x="21" y="8"/>
                    <a:pt x="37" y="8"/>
                  </a:cubicBezTo>
                  <a:cubicBezTo>
                    <a:pt x="46" y="8"/>
                    <a:pt x="54" y="15"/>
                    <a:pt x="58" y="19"/>
                  </a:cubicBezTo>
                  <a:cubicBezTo>
                    <a:pt x="59" y="20"/>
                    <a:pt x="60" y="21"/>
                    <a:pt x="61" y="21"/>
                  </a:cubicBezTo>
                  <a:cubicBezTo>
                    <a:pt x="62" y="21"/>
                    <a:pt x="63" y="20"/>
                    <a:pt x="64" y="19"/>
                  </a:cubicBezTo>
                  <a:cubicBezTo>
                    <a:pt x="68" y="15"/>
                    <a:pt x="76" y="8"/>
                    <a:pt x="85" y="8"/>
                  </a:cubicBezTo>
                  <a:cubicBezTo>
                    <a:pt x="101" y="8"/>
                    <a:pt x="113" y="21"/>
                    <a:pt x="113" y="37"/>
                  </a:cubicBezTo>
                  <a:cubicBezTo>
                    <a:pt x="113" y="44"/>
                    <a:pt x="111" y="51"/>
                    <a:pt x="10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grpSp>
      <p:sp>
        <p:nvSpPr>
          <p:cNvPr id="79" name="标题 5"/>
          <p:cNvSpPr txBox="1">
            <a:spLocks/>
          </p:cNvSpPr>
          <p:nvPr/>
        </p:nvSpPr>
        <p:spPr>
          <a:xfrm>
            <a:off x="2228852" y="1239137"/>
            <a:ext cx="6928795"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smtClean="0">
                <a:ea typeface="方正兰亭粗黑_GBK"/>
              </a:rPr>
              <a:t>三、负责工作模块的意见、想法及规划</a:t>
            </a:r>
            <a:endParaRPr lang="zh-CN" altLang="en-US" sz="3000" dirty="0">
              <a:ea typeface="方正兰亭粗黑_GBK"/>
            </a:endParaRPr>
          </a:p>
        </p:txBody>
      </p:sp>
      <p:sp>
        <p:nvSpPr>
          <p:cNvPr id="80" name="TextBox 46"/>
          <p:cNvSpPr txBox="1"/>
          <p:nvPr/>
        </p:nvSpPr>
        <p:spPr>
          <a:xfrm>
            <a:off x="2469603" y="2757132"/>
            <a:ext cx="1187998" cy="657089"/>
          </a:xfrm>
          <a:prstGeom prst="rect">
            <a:avLst/>
          </a:prstGeom>
          <a:noFill/>
        </p:spPr>
        <p:txBody>
          <a:bodyPr wrap="square" lIns="95999" tIns="47999" rIns="95999" bIns="47999" rtlCol="0">
            <a:spAutoFit/>
          </a:bodyPr>
          <a:lstStyle/>
          <a:p>
            <a:pPr defTabSz="1280160">
              <a:defRPr/>
            </a:pPr>
            <a:r>
              <a:rPr lang="zh-CN" altLang="en-US" sz="3640" kern="0" dirty="0" smtClean="0">
                <a:solidFill>
                  <a:schemeClr val="accent1"/>
                </a:solidFill>
                <a:latin typeface="+mj-ea"/>
                <a:ea typeface="+mj-ea"/>
              </a:rPr>
              <a:t>规划</a:t>
            </a:r>
            <a:endParaRPr lang="zh-CN" altLang="en-US" sz="3640" kern="0" dirty="0">
              <a:solidFill>
                <a:schemeClr val="accent1"/>
              </a:solidFill>
              <a:latin typeface="+mj-ea"/>
              <a:ea typeface="+mj-ea"/>
            </a:endParaRPr>
          </a:p>
        </p:txBody>
      </p:sp>
    </p:spTree>
    <p:extLst>
      <p:ext uri="{BB962C8B-B14F-4D97-AF65-F5344CB8AC3E}">
        <p14:creationId xmlns:p14="http://schemas.microsoft.com/office/powerpoint/2010/main" val="3066646912"/>
      </p:ext>
    </p:extLst>
  </p:cSld>
  <p:clrMapOvr>
    <a:masterClrMapping/>
  </p:clrMapOvr>
  <mc:AlternateContent xmlns:mc="http://schemas.openxmlformats.org/markup-compatibility/2006" xmlns:p14="http://schemas.microsoft.com/office/powerpoint/2010/main">
    <mc:Choice Requires="p14">
      <p:transition p14:dur="0" advTm="3987"/>
    </mc:Choice>
    <mc:Fallback xmlns="">
      <p:transition advTm="3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163"/>
                                        </p:tgtEl>
                                        <p:attrNameLst>
                                          <p:attrName>style.visibility</p:attrName>
                                        </p:attrNameLst>
                                      </p:cBhvr>
                                      <p:to>
                                        <p:strVal val="visible"/>
                                      </p:to>
                                    </p:set>
                                    <p:anim calcmode="lin" valueType="num">
                                      <p:cBhvr additive="base">
                                        <p:cTn id="7" dur="300" fill="hold"/>
                                        <p:tgtEl>
                                          <p:spTgt spid="163"/>
                                        </p:tgtEl>
                                        <p:attrNameLst>
                                          <p:attrName>ppt_x</p:attrName>
                                        </p:attrNameLst>
                                      </p:cBhvr>
                                      <p:tavLst>
                                        <p:tav tm="0">
                                          <p:val>
                                            <p:strVal val="1+#ppt_w/2"/>
                                          </p:val>
                                        </p:tav>
                                        <p:tav tm="100000">
                                          <p:val>
                                            <p:strVal val="#ppt_x"/>
                                          </p:val>
                                        </p:tav>
                                      </p:tavLst>
                                    </p:anim>
                                    <p:anim calcmode="lin" valueType="num">
                                      <p:cBhvr additive="base">
                                        <p:cTn id="8" dur="300" fill="hold"/>
                                        <p:tgtEl>
                                          <p:spTgt spid="163"/>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163"/>
                                        </p:tgtEl>
                                        <p:attrNameLst>
                                          <p:attrName>style.visibility</p:attrName>
                                        </p:attrNameLst>
                                      </p:cBhvr>
                                      <p:to>
                                        <p:strVal val="visible"/>
                                      </p:to>
                                    </p:set>
                                    <p:animEffect transition="in" filter="fade">
                                      <p:cBhvr>
                                        <p:cTn id="11" dur="300"/>
                                        <p:tgtEl>
                                          <p:spTgt spid="163"/>
                                        </p:tgtEl>
                                      </p:cBhvr>
                                    </p:animEffect>
                                  </p:childTnLst>
                                </p:cTn>
                              </p:par>
                              <p:par>
                                <p:cTn id="12" presetID="2" presetClass="entr" presetSubtype="9" fill="hold" nodeType="withEffect">
                                  <p:stCondLst>
                                    <p:cond delay="0"/>
                                  </p:stCondLst>
                                  <p:childTnLst>
                                    <p:set>
                                      <p:cBhvr>
                                        <p:cTn id="13" dur="1" fill="hold">
                                          <p:stCondLst>
                                            <p:cond delay="0"/>
                                          </p:stCondLst>
                                        </p:cTn>
                                        <p:tgtEl>
                                          <p:spTgt spid="182"/>
                                        </p:tgtEl>
                                        <p:attrNameLst>
                                          <p:attrName>style.visibility</p:attrName>
                                        </p:attrNameLst>
                                      </p:cBhvr>
                                      <p:to>
                                        <p:strVal val="visible"/>
                                      </p:to>
                                    </p:set>
                                    <p:anim calcmode="lin" valueType="num">
                                      <p:cBhvr additive="base">
                                        <p:cTn id="14" dur="300" fill="hold"/>
                                        <p:tgtEl>
                                          <p:spTgt spid="182"/>
                                        </p:tgtEl>
                                        <p:attrNameLst>
                                          <p:attrName>ppt_x</p:attrName>
                                        </p:attrNameLst>
                                      </p:cBhvr>
                                      <p:tavLst>
                                        <p:tav tm="0">
                                          <p:val>
                                            <p:strVal val="0-#ppt_w/2"/>
                                          </p:val>
                                        </p:tav>
                                        <p:tav tm="100000">
                                          <p:val>
                                            <p:strVal val="#ppt_x"/>
                                          </p:val>
                                        </p:tav>
                                      </p:tavLst>
                                    </p:anim>
                                    <p:anim calcmode="lin" valueType="num">
                                      <p:cBhvr additive="base">
                                        <p:cTn id="15" dur="300" fill="hold"/>
                                        <p:tgtEl>
                                          <p:spTgt spid="182"/>
                                        </p:tgtEl>
                                        <p:attrNameLst>
                                          <p:attrName>ppt_y</p:attrName>
                                        </p:attrNameLst>
                                      </p:cBhvr>
                                      <p:tavLst>
                                        <p:tav tm="0">
                                          <p:val>
                                            <p:strVal val="0-#ppt_h/2"/>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182"/>
                                        </p:tgtEl>
                                        <p:attrNameLst>
                                          <p:attrName>style.visibility</p:attrName>
                                        </p:attrNameLst>
                                      </p:cBhvr>
                                      <p:to>
                                        <p:strVal val="visible"/>
                                      </p:to>
                                    </p:set>
                                    <p:animEffect transition="in" filter="fade">
                                      <p:cBhvr>
                                        <p:cTn id="18" dur="300"/>
                                        <p:tgtEl>
                                          <p:spTgt spid="182"/>
                                        </p:tgtEl>
                                      </p:cBhvr>
                                    </p:animEffect>
                                  </p:childTnLst>
                                </p:cTn>
                              </p:par>
                            </p:childTnLst>
                          </p:cTn>
                        </p:par>
                        <p:par>
                          <p:cTn id="19" fill="hold">
                            <p:stCondLst>
                              <p:cond delay="300"/>
                            </p:stCondLst>
                            <p:childTnLst>
                              <p:par>
                                <p:cTn id="20" presetID="2" presetClass="entr" presetSubtype="9" fill="hold" nodeType="afterEffect">
                                  <p:stCondLst>
                                    <p:cond delay="0"/>
                                  </p:stCondLst>
                                  <p:childTnLst>
                                    <p:set>
                                      <p:cBhvr>
                                        <p:cTn id="21" dur="1" fill="hold">
                                          <p:stCondLst>
                                            <p:cond delay="0"/>
                                          </p:stCondLst>
                                        </p:cTn>
                                        <p:tgtEl>
                                          <p:spTgt spid="191"/>
                                        </p:tgtEl>
                                        <p:attrNameLst>
                                          <p:attrName>style.visibility</p:attrName>
                                        </p:attrNameLst>
                                      </p:cBhvr>
                                      <p:to>
                                        <p:strVal val="visible"/>
                                      </p:to>
                                    </p:set>
                                    <p:anim calcmode="lin" valueType="num">
                                      <p:cBhvr additive="base">
                                        <p:cTn id="22" dur="300" fill="hold"/>
                                        <p:tgtEl>
                                          <p:spTgt spid="191"/>
                                        </p:tgtEl>
                                        <p:attrNameLst>
                                          <p:attrName>ppt_x</p:attrName>
                                        </p:attrNameLst>
                                      </p:cBhvr>
                                      <p:tavLst>
                                        <p:tav tm="0">
                                          <p:val>
                                            <p:strVal val="0-#ppt_w/2"/>
                                          </p:val>
                                        </p:tav>
                                        <p:tav tm="100000">
                                          <p:val>
                                            <p:strVal val="#ppt_x"/>
                                          </p:val>
                                        </p:tav>
                                      </p:tavLst>
                                    </p:anim>
                                    <p:anim calcmode="lin" valueType="num">
                                      <p:cBhvr additive="base">
                                        <p:cTn id="23" dur="300" fill="hold"/>
                                        <p:tgtEl>
                                          <p:spTgt spid="191"/>
                                        </p:tgtEl>
                                        <p:attrNameLst>
                                          <p:attrName>ppt_y</p:attrName>
                                        </p:attrNameLst>
                                      </p:cBhvr>
                                      <p:tavLst>
                                        <p:tav tm="0">
                                          <p:val>
                                            <p:strVal val="0-#ppt_h/2"/>
                                          </p:val>
                                        </p:tav>
                                        <p:tav tm="100000">
                                          <p:val>
                                            <p:strVal val="#ppt_y"/>
                                          </p:val>
                                        </p:tav>
                                      </p:tavLst>
                                    </p:anim>
                                  </p:childTnLst>
                                </p:cTn>
                              </p:par>
                              <p:par>
                                <p:cTn id="24" presetID="10" presetClass="entr" presetSubtype="0" fill="hold" nodeType="withEffect">
                                  <p:stCondLst>
                                    <p:cond delay="0"/>
                                  </p:stCondLst>
                                  <p:childTnLst>
                                    <p:set>
                                      <p:cBhvr>
                                        <p:cTn id="25" dur="1" fill="hold">
                                          <p:stCondLst>
                                            <p:cond delay="0"/>
                                          </p:stCondLst>
                                        </p:cTn>
                                        <p:tgtEl>
                                          <p:spTgt spid="191"/>
                                        </p:tgtEl>
                                        <p:attrNameLst>
                                          <p:attrName>style.visibility</p:attrName>
                                        </p:attrNameLst>
                                      </p:cBhvr>
                                      <p:to>
                                        <p:strVal val="visible"/>
                                      </p:to>
                                    </p:set>
                                    <p:animEffect transition="in" filter="fade">
                                      <p:cBhvr>
                                        <p:cTn id="26" dur="300"/>
                                        <p:tgtEl>
                                          <p:spTgt spid="191"/>
                                        </p:tgtEl>
                                      </p:cBhvr>
                                    </p:animEffect>
                                  </p:childTnLst>
                                </p:cTn>
                              </p:par>
                            </p:childTnLst>
                          </p:cTn>
                        </p:par>
                        <p:par>
                          <p:cTn id="27" fill="hold">
                            <p:stCondLst>
                              <p:cond delay="600"/>
                            </p:stCondLst>
                            <p:childTnLst>
                              <p:par>
                                <p:cTn id="28" presetID="2" presetClass="entr" presetSubtype="9" fill="hold" nodeType="afterEffect">
                                  <p:stCondLst>
                                    <p:cond delay="0"/>
                                  </p:stCondLst>
                                  <p:childTnLst>
                                    <p:set>
                                      <p:cBhvr>
                                        <p:cTn id="29" dur="1" fill="hold">
                                          <p:stCondLst>
                                            <p:cond delay="0"/>
                                          </p:stCondLst>
                                        </p:cTn>
                                        <p:tgtEl>
                                          <p:spTgt spid="173"/>
                                        </p:tgtEl>
                                        <p:attrNameLst>
                                          <p:attrName>style.visibility</p:attrName>
                                        </p:attrNameLst>
                                      </p:cBhvr>
                                      <p:to>
                                        <p:strVal val="visible"/>
                                      </p:to>
                                    </p:set>
                                    <p:anim calcmode="lin" valueType="num">
                                      <p:cBhvr additive="base">
                                        <p:cTn id="30" dur="300" fill="hold"/>
                                        <p:tgtEl>
                                          <p:spTgt spid="173"/>
                                        </p:tgtEl>
                                        <p:attrNameLst>
                                          <p:attrName>ppt_x</p:attrName>
                                        </p:attrNameLst>
                                      </p:cBhvr>
                                      <p:tavLst>
                                        <p:tav tm="0">
                                          <p:val>
                                            <p:strVal val="0-#ppt_w/2"/>
                                          </p:val>
                                        </p:tav>
                                        <p:tav tm="100000">
                                          <p:val>
                                            <p:strVal val="#ppt_x"/>
                                          </p:val>
                                        </p:tav>
                                      </p:tavLst>
                                    </p:anim>
                                    <p:anim calcmode="lin" valueType="num">
                                      <p:cBhvr additive="base">
                                        <p:cTn id="31" dur="300" fill="hold"/>
                                        <p:tgtEl>
                                          <p:spTgt spid="173"/>
                                        </p:tgtEl>
                                        <p:attrNameLst>
                                          <p:attrName>ppt_y</p:attrName>
                                        </p:attrNameLst>
                                      </p:cBhvr>
                                      <p:tavLst>
                                        <p:tav tm="0">
                                          <p:val>
                                            <p:strVal val="0-#ppt_h/2"/>
                                          </p:val>
                                        </p:tav>
                                        <p:tav tm="100000">
                                          <p:val>
                                            <p:strVal val="#ppt_y"/>
                                          </p:val>
                                        </p:tav>
                                      </p:tavLst>
                                    </p:anim>
                                  </p:childTnLst>
                                </p:cTn>
                              </p:par>
                              <p:par>
                                <p:cTn id="32" presetID="10" presetClass="entr" presetSubtype="0" fill="hold" nodeType="withEffect">
                                  <p:stCondLst>
                                    <p:cond delay="0"/>
                                  </p:stCondLst>
                                  <p:childTnLst>
                                    <p:set>
                                      <p:cBhvr>
                                        <p:cTn id="33" dur="1" fill="hold">
                                          <p:stCondLst>
                                            <p:cond delay="0"/>
                                          </p:stCondLst>
                                        </p:cTn>
                                        <p:tgtEl>
                                          <p:spTgt spid="173"/>
                                        </p:tgtEl>
                                        <p:attrNameLst>
                                          <p:attrName>style.visibility</p:attrName>
                                        </p:attrNameLst>
                                      </p:cBhvr>
                                      <p:to>
                                        <p:strVal val="visible"/>
                                      </p:to>
                                    </p:set>
                                    <p:animEffect transition="in" filter="fade">
                                      <p:cBhvr>
                                        <p:cTn id="34" dur="300"/>
                                        <p:tgtEl>
                                          <p:spTgt spid="173"/>
                                        </p:tgtEl>
                                      </p:cBhvr>
                                    </p:animEffect>
                                  </p:childTnLst>
                                </p:cTn>
                              </p:par>
                            </p:childTnLst>
                          </p:cTn>
                        </p:par>
                        <p:par>
                          <p:cTn id="35" fill="hold">
                            <p:stCondLst>
                              <p:cond delay="900"/>
                            </p:stCondLst>
                            <p:childTnLst>
                              <p:par>
                                <p:cTn id="36" presetID="53" presetClass="entr" presetSubtype="16" fill="hold" grpId="0" nodeType="afterEffect">
                                  <p:stCondLst>
                                    <p:cond delay="0"/>
                                  </p:stCondLst>
                                  <p:childTnLst>
                                    <p:set>
                                      <p:cBhvr>
                                        <p:cTn id="37" dur="1" fill="hold">
                                          <p:stCondLst>
                                            <p:cond delay="0"/>
                                          </p:stCondLst>
                                        </p:cTn>
                                        <p:tgtEl>
                                          <p:spTgt spid="200"/>
                                        </p:tgtEl>
                                        <p:attrNameLst>
                                          <p:attrName>style.visibility</p:attrName>
                                        </p:attrNameLst>
                                      </p:cBhvr>
                                      <p:to>
                                        <p:strVal val="visible"/>
                                      </p:to>
                                    </p:set>
                                    <p:anim calcmode="lin" valueType="num">
                                      <p:cBhvr>
                                        <p:cTn id="38" dur="300" fill="hold"/>
                                        <p:tgtEl>
                                          <p:spTgt spid="200"/>
                                        </p:tgtEl>
                                        <p:attrNameLst>
                                          <p:attrName>ppt_w</p:attrName>
                                        </p:attrNameLst>
                                      </p:cBhvr>
                                      <p:tavLst>
                                        <p:tav tm="0">
                                          <p:val>
                                            <p:fltVal val="0"/>
                                          </p:val>
                                        </p:tav>
                                        <p:tav tm="100000">
                                          <p:val>
                                            <p:strVal val="#ppt_w"/>
                                          </p:val>
                                        </p:tav>
                                      </p:tavLst>
                                    </p:anim>
                                    <p:anim calcmode="lin" valueType="num">
                                      <p:cBhvr>
                                        <p:cTn id="39" dur="300" fill="hold"/>
                                        <p:tgtEl>
                                          <p:spTgt spid="200"/>
                                        </p:tgtEl>
                                        <p:attrNameLst>
                                          <p:attrName>ppt_h</p:attrName>
                                        </p:attrNameLst>
                                      </p:cBhvr>
                                      <p:tavLst>
                                        <p:tav tm="0">
                                          <p:val>
                                            <p:fltVal val="0"/>
                                          </p:val>
                                        </p:tav>
                                        <p:tav tm="100000">
                                          <p:val>
                                            <p:strVal val="#ppt_h"/>
                                          </p:val>
                                        </p:tav>
                                      </p:tavLst>
                                    </p:anim>
                                    <p:animEffect transition="in" filter="fade">
                                      <p:cBhvr>
                                        <p:cTn id="40" dur="300"/>
                                        <p:tgtEl>
                                          <p:spTgt spid="200"/>
                                        </p:tgtEl>
                                      </p:cBhvr>
                                    </p:animEffect>
                                  </p:childTnLst>
                                </p:cTn>
                              </p:par>
                            </p:childTnLst>
                          </p:cTn>
                        </p:par>
                        <p:par>
                          <p:cTn id="41" fill="hold">
                            <p:stCondLst>
                              <p:cond delay="1200"/>
                            </p:stCondLst>
                            <p:childTnLst>
                              <p:par>
                                <p:cTn id="42" presetID="10" presetClass="entr" presetSubtype="0" fill="hold" grpId="0" nodeType="afterEffect">
                                  <p:stCondLst>
                                    <p:cond delay="0"/>
                                  </p:stCondLst>
                                  <p:childTnLst>
                                    <p:set>
                                      <p:cBhvr>
                                        <p:cTn id="43" dur="1" fill="hold">
                                          <p:stCondLst>
                                            <p:cond delay="0"/>
                                          </p:stCondLst>
                                        </p:cTn>
                                        <p:tgtEl>
                                          <p:spTgt spid="203"/>
                                        </p:tgtEl>
                                        <p:attrNameLst>
                                          <p:attrName>style.visibility</p:attrName>
                                        </p:attrNameLst>
                                      </p:cBhvr>
                                      <p:to>
                                        <p:strVal val="visible"/>
                                      </p:to>
                                    </p:set>
                                    <p:animEffect transition="in" filter="fade">
                                      <p:cBhvr>
                                        <p:cTn id="44" dur="300"/>
                                        <p:tgtEl>
                                          <p:spTgt spid="203"/>
                                        </p:tgtEl>
                                      </p:cBhvr>
                                    </p:animEffect>
                                  </p:childTnLst>
                                </p:cTn>
                              </p:par>
                              <p:par>
                                <p:cTn id="45" presetID="53" presetClass="entr" presetSubtype="16" fill="hold" nodeType="withEffect">
                                  <p:stCondLst>
                                    <p:cond delay="0"/>
                                  </p:stCondLst>
                                  <p:childTnLst>
                                    <p:set>
                                      <p:cBhvr>
                                        <p:cTn id="46" dur="1" fill="hold">
                                          <p:stCondLst>
                                            <p:cond delay="0"/>
                                          </p:stCondLst>
                                        </p:cTn>
                                        <p:tgtEl>
                                          <p:spTgt spid="209"/>
                                        </p:tgtEl>
                                        <p:attrNameLst>
                                          <p:attrName>style.visibility</p:attrName>
                                        </p:attrNameLst>
                                      </p:cBhvr>
                                      <p:to>
                                        <p:strVal val="visible"/>
                                      </p:to>
                                    </p:set>
                                    <p:anim calcmode="lin" valueType="num">
                                      <p:cBhvr>
                                        <p:cTn id="47" dur="300" fill="hold"/>
                                        <p:tgtEl>
                                          <p:spTgt spid="209"/>
                                        </p:tgtEl>
                                        <p:attrNameLst>
                                          <p:attrName>ppt_w</p:attrName>
                                        </p:attrNameLst>
                                      </p:cBhvr>
                                      <p:tavLst>
                                        <p:tav tm="0">
                                          <p:val>
                                            <p:fltVal val="0"/>
                                          </p:val>
                                        </p:tav>
                                        <p:tav tm="100000">
                                          <p:val>
                                            <p:strVal val="#ppt_w"/>
                                          </p:val>
                                        </p:tav>
                                      </p:tavLst>
                                    </p:anim>
                                    <p:anim calcmode="lin" valueType="num">
                                      <p:cBhvr>
                                        <p:cTn id="48" dur="300" fill="hold"/>
                                        <p:tgtEl>
                                          <p:spTgt spid="209"/>
                                        </p:tgtEl>
                                        <p:attrNameLst>
                                          <p:attrName>ppt_h</p:attrName>
                                        </p:attrNameLst>
                                      </p:cBhvr>
                                      <p:tavLst>
                                        <p:tav tm="0">
                                          <p:val>
                                            <p:fltVal val="0"/>
                                          </p:val>
                                        </p:tav>
                                        <p:tav tm="100000">
                                          <p:val>
                                            <p:strVal val="#ppt_h"/>
                                          </p:val>
                                        </p:tav>
                                      </p:tavLst>
                                    </p:anim>
                                    <p:animEffect transition="in" filter="fade">
                                      <p:cBhvr>
                                        <p:cTn id="49" dur="300"/>
                                        <p:tgtEl>
                                          <p:spTgt spid="20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04"/>
                                        </p:tgtEl>
                                        <p:attrNameLst>
                                          <p:attrName>style.visibility</p:attrName>
                                        </p:attrNameLst>
                                      </p:cBhvr>
                                      <p:to>
                                        <p:strVal val="visible"/>
                                      </p:to>
                                    </p:set>
                                    <p:animEffect transition="in" filter="fade">
                                      <p:cBhvr>
                                        <p:cTn id="52" dur="300"/>
                                        <p:tgtEl>
                                          <p:spTgt spid="204"/>
                                        </p:tgtEl>
                                      </p:cBhvr>
                                    </p:animEffect>
                                  </p:childTnLst>
                                </p:cTn>
                              </p:par>
                            </p:childTnLst>
                          </p:cTn>
                        </p:par>
                        <p:par>
                          <p:cTn id="53" fill="hold">
                            <p:stCondLst>
                              <p:cond delay="1500"/>
                            </p:stCondLst>
                            <p:childTnLst>
                              <p:par>
                                <p:cTn id="54" presetID="53" presetClass="entr" presetSubtype="16" fill="hold" grpId="0" nodeType="afterEffect">
                                  <p:stCondLst>
                                    <p:cond delay="0"/>
                                  </p:stCondLst>
                                  <p:childTnLst>
                                    <p:set>
                                      <p:cBhvr>
                                        <p:cTn id="55" dur="1" fill="hold">
                                          <p:stCondLst>
                                            <p:cond delay="0"/>
                                          </p:stCondLst>
                                        </p:cTn>
                                        <p:tgtEl>
                                          <p:spTgt spid="201"/>
                                        </p:tgtEl>
                                        <p:attrNameLst>
                                          <p:attrName>style.visibility</p:attrName>
                                        </p:attrNameLst>
                                      </p:cBhvr>
                                      <p:to>
                                        <p:strVal val="visible"/>
                                      </p:to>
                                    </p:set>
                                    <p:anim calcmode="lin" valueType="num">
                                      <p:cBhvr>
                                        <p:cTn id="56" dur="300" fill="hold"/>
                                        <p:tgtEl>
                                          <p:spTgt spid="201"/>
                                        </p:tgtEl>
                                        <p:attrNameLst>
                                          <p:attrName>ppt_w</p:attrName>
                                        </p:attrNameLst>
                                      </p:cBhvr>
                                      <p:tavLst>
                                        <p:tav tm="0">
                                          <p:val>
                                            <p:fltVal val="0"/>
                                          </p:val>
                                        </p:tav>
                                        <p:tav tm="100000">
                                          <p:val>
                                            <p:strVal val="#ppt_w"/>
                                          </p:val>
                                        </p:tav>
                                      </p:tavLst>
                                    </p:anim>
                                    <p:anim calcmode="lin" valueType="num">
                                      <p:cBhvr>
                                        <p:cTn id="57" dur="300" fill="hold"/>
                                        <p:tgtEl>
                                          <p:spTgt spid="201"/>
                                        </p:tgtEl>
                                        <p:attrNameLst>
                                          <p:attrName>ppt_h</p:attrName>
                                        </p:attrNameLst>
                                      </p:cBhvr>
                                      <p:tavLst>
                                        <p:tav tm="0">
                                          <p:val>
                                            <p:fltVal val="0"/>
                                          </p:val>
                                        </p:tav>
                                        <p:tav tm="100000">
                                          <p:val>
                                            <p:strVal val="#ppt_h"/>
                                          </p:val>
                                        </p:tav>
                                      </p:tavLst>
                                    </p:anim>
                                    <p:animEffect transition="in" filter="fade">
                                      <p:cBhvr>
                                        <p:cTn id="58" dur="300"/>
                                        <p:tgtEl>
                                          <p:spTgt spid="201"/>
                                        </p:tgtEl>
                                      </p:cBhvr>
                                    </p:animEffect>
                                  </p:childTnLst>
                                </p:cTn>
                              </p:par>
                            </p:childTnLst>
                          </p:cTn>
                        </p:par>
                        <p:par>
                          <p:cTn id="59" fill="hold">
                            <p:stCondLst>
                              <p:cond delay="1800"/>
                            </p:stCondLst>
                            <p:childTnLst>
                              <p:par>
                                <p:cTn id="60" presetID="10" presetClass="entr" presetSubtype="0" fill="hold" grpId="0" nodeType="afterEffect">
                                  <p:stCondLst>
                                    <p:cond delay="0"/>
                                  </p:stCondLst>
                                  <p:childTnLst>
                                    <p:set>
                                      <p:cBhvr>
                                        <p:cTn id="61" dur="1" fill="hold">
                                          <p:stCondLst>
                                            <p:cond delay="0"/>
                                          </p:stCondLst>
                                        </p:cTn>
                                        <p:tgtEl>
                                          <p:spTgt spid="205"/>
                                        </p:tgtEl>
                                        <p:attrNameLst>
                                          <p:attrName>style.visibility</p:attrName>
                                        </p:attrNameLst>
                                      </p:cBhvr>
                                      <p:to>
                                        <p:strVal val="visible"/>
                                      </p:to>
                                    </p:set>
                                    <p:animEffect transition="in" filter="fade">
                                      <p:cBhvr>
                                        <p:cTn id="62" dur="300"/>
                                        <p:tgtEl>
                                          <p:spTgt spid="20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06"/>
                                        </p:tgtEl>
                                        <p:attrNameLst>
                                          <p:attrName>style.visibility</p:attrName>
                                        </p:attrNameLst>
                                      </p:cBhvr>
                                      <p:to>
                                        <p:strVal val="visible"/>
                                      </p:to>
                                    </p:set>
                                    <p:animEffect transition="in" filter="fade">
                                      <p:cBhvr>
                                        <p:cTn id="65" dur="300"/>
                                        <p:tgtEl>
                                          <p:spTgt spid="206"/>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212"/>
                                        </p:tgtEl>
                                        <p:attrNameLst>
                                          <p:attrName>style.visibility</p:attrName>
                                        </p:attrNameLst>
                                      </p:cBhvr>
                                      <p:to>
                                        <p:strVal val="visible"/>
                                      </p:to>
                                    </p:set>
                                    <p:anim calcmode="lin" valueType="num">
                                      <p:cBhvr>
                                        <p:cTn id="68" dur="300" fill="hold"/>
                                        <p:tgtEl>
                                          <p:spTgt spid="212"/>
                                        </p:tgtEl>
                                        <p:attrNameLst>
                                          <p:attrName>ppt_w</p:attrName>
                                        </p:attrNameLst>
                                      </p:cBhvr>
                                      <p:tavLst>
                                        <p:tav tm="0">
                                          <p:val>
                                            <p:fltVal val="0"/>
                                          </p:val>
                                        </p:tav>
                                        <p:tav tm="100000">
                                          <p:val>
                                            <p:strVal val="#ppt_w"/>
                                          </p:val>
                                        </p:tav>
                                      </p:tavLst>
                                    </p:anim>
                                    <p:anim calcmode="lin" valueType="num">
                                      <p:cBhvr>
                                        <p:cTn id="69" dur="300" fill="hold"/>
                                        <p:tgtEl>
                                          <p:spTgt spid="212"/>
                                        </p:tgtEl>
                                        <p:attrNameLst>
                                          <p:attrName>ppt_h</p:attrName>
                                        </p:attrNameLst>
                                      </p:cBhvr>
                                      <p:tavLst>
                                        <p:tav tm="0">
                                          <p:val>
                                            <p:fltVal val="0"/>
                                          </p:val>
                                        </p:tav>
                                        <p:tav tm="100000">
                                          <p:val>
                                            <p:strVal val="#ppt_h"/>
                                          </p:val>
                                        </p:tav>
                                      </p:tavLst>
                                    </p:anim>
                                    <p:animEffect transition="in" filter="fade">
                                      <p:cBhvr>
                                        <p:cTn id="70" dur="300"/>
                                        <p:tgtEl>
                                          <p:spTgt spid="212"/>
                                        </p:tgtEl>
                                      </p:cBhvr>
                                    </p:animEffect>
                                  </p:childTnLst>
                                </p:cTn>
                              </p:par>
                            </p:childTnLst>
                          </p:cTn>
                        </p:par>
                        <p:par>
                          <p:cTn id="71" fill="hold">
                            <p:stCondLst>
                              <p:cond delay="2100"/>
                            </p:stCondLst>
                            <p:childTnLst>
                              <p:par>
                                <p:cTn id="72" presetID="53" presetClass="entr" presetSubtype="16" fill="hold" grpId="0" nodeType="afterEffect">
                                  <p:stCondLst>
                                    <p:cond delay="0"/>
                                  </p:stCondLst>
                                  <p:childTnLst>
                                    <p:set>
                                      <p:cBhvr>
                                        <p:cTn id="73" dur="1" fill="hold">
                                          <p:stCondLst>
                                            <p:cond delay="0"/>
                                          </p:stCondLst>
                                        </p:cTn>
                                        <p:tgtEl>
                                          <p:spTgt spid="202"/>
                                        </p:tgtEl>
                                        <p:attrNameLst>
                                          <p:attrName>style.visibility</p:attrName>
                                        </p:attrNameLst>
                                      </p:cBhvr>
                                      <p:to>
                                        <p:strVal val="visible"/>
                                      </p:to>
                                    </p:set>
                                    <p:anim calcmode="lin" valueType="num">
                                      <p:cBhvr>
                                        <p:cTn id="74" dur="300" fill="hold"/>
                                        <p:tgtEl>
                                          <p:spTgt spid="202"/>
                                        </p:tgtEl>
                                        <p:attrNameLst>
                                          <p:attrName>ppt_w</p:attrName>
                                        </p:attrNameLst>
                                      </p:cBhvr>
                                      <p:tavLst>
                                        <p:tav tm="0">
                                          <p:val>
                                            <p:fltVal val="0"/>
                                          </p:val>
                                        </p:tav>
                                        <p:tav tm="100000">
                                          <p:val>
                                            <p:strVal val="#ppt_w"/>
                                          </p:val>
                                        </p:tav>
                                      </p:tavLst>
                                    </p:anim>
                                    <p:anim calcmode="lin" valueType="num">
                                      <p:cBhvr>
                                        <p:cTn id="75" dur="300" fill="hold"/>
                                        <p:tgtEl>
                                          <p:spTgt spid="202"/>
                                        </p:tgtEl>
                                        <p:attrNameLst>
                                          <p:attrName>ppt_h</p:attrName>
                                        </p:attrNameLst>
                                      </p:cBhvr>
                                      <p:tavLst>
                                        <p:tav tm="0">
                                          <p:val>
                                            <p:fltVal val="0"/>
                                          </p:val>
                                        </p:tav>
                                        <p:tav tm="100000">
                                          <p:val>
                                            <p:strVal val="#ppt_h"/>
                                          </p:val>
                                        </p:tav>
                                      </p:tavLst>
                                    </p:anim>
                                    <p:animEffect transition="in" filter="fade">
                                      <p:cBhvr>
                                        <p:cTn id="76" dur="300"/>
                                        <p:tgtEl>
                                          <p:spTgt spid="202"/>
                                        </p:tgtEl>
                                      </p:cBhvr>
                                    </p:animEffect>
                                  </p:childTnLst>
                                </p:cTn>
                              </p:par>
                            </p:childTnLst>
                          </p:cTn>
                        </p:par>
                        <p:par>
                          <p:cTn id="77" fill="hold">
                            <p:stCondLst>
                              <p:cond delay="2400"/>
                            </p:stCondLst>
                            <p:childTnLst>
                              <p:par>
                                <p:cTn id="78" presetID="10" presetClass="entr" presetSubtype="0" fill="hold" grpId="0" nodeType="afterEffect">
                                  <p:stCondLst>
                                    <p:cond delay="0"/>
                                  </p:stCondLst>
                                  <p:childTnLst>
                                    <p:set>
                                      <p:cBhvr>
                                        <p:cTn id="79" dur="1" fill="hold">
                                          <p:stCondLst>
                                            <p:cond delay="0"/>
                                          </p:stCondLst>
                                        </p:cTn>
                                        <p:tgtEl>
                                          <p:spTgt spid="207"/>
                                        </p:tgtEl>
                                        <p:attrNameLst>
                                          <p:attrName>style.visibility</p:attrName>
                                        </p:attrNameLst>
                                      </p:cBhvr>
                                      <p:to>
                                        <p:strVal val="visible"/>
                                      </p:to>
                                    </p:set>
                                    <p:animEffect transition="in" filter="fade">
                                      <p:cBhvr>
                                        <p:cTn id="80" dur="300"/>
                                        <p:tgtEl>
                                          <p:spTgt spid="20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08"/>
                                        </p:tgtEl>
                                        <p:attrNameLst>
                                          <p:attrName>style.visibility</p:attrName>
                                        </p:attrNameLst>
                                      </p:cBhvr>
                                      <p:to>
                                        <p:strVal val="visible"/>
                                      </p:to>
                                    </p:set>
                                    <p:animEffect transition="in" filter="fade">
                                      <p:cBhvr>
                                        <p:cTn id="83" dur="300"/>
                                        <p:tgtEl>
                                          <p:spTgt spid="208"/>
                                        </p:tgtEl>
                                      </p:cBhvr>
                                    </p:animEffect>
                                  </p:childTnLst>
                                </p:cTn>
                              </p:par>
                              <p:par>
                                <p:cTn id="84" presetID="53" presetClass="entr" presetSubtype="16" fill="hold" nodeType="withEffect">
                                  <p:stCondLst>
                                    <p:cond delay="0"/>
                                  </p:stCondLst>
                                  <p:childTnLst>
                                    <p:set>
                                      <p:cBhvr>
                                        <p:cTn id="85" dur="1" fill="hold">
                                          <p:stCondLst>
                                            <p:cond delay="0"/>
                                          </p:stCondLst>
                                        </p:cTn>
                                        <p:tgtEl>
                                          <p:spTgt spid="213"/>
                                        </p:tgtEl>
                                        <p:attrNameLst>
                                          <p:attrName>style.visibility</p:attrName>
                                        </p:attrNameLst>
                                      </p:cBhvr>
                                      <p:to>
                                        <p:strVal val="visible"/>
                                      </p:to>
                                    </p:set>
                                    <p:anim calcmode="lin" valueType="num">
                                      <p:cBhvr>
                                        <p:cTn id="86" dur="300" fill="hold"/>
                                        <p:tgtEl>
                                          <p:spTgt spid="213"/>
                                        </p:tgtEl>
                                        <p:attrNameLst>
                                          <p:attrName>ppt_w</p:attrName>
                                        </p:attrNameLst>
                                      </p:cBhvr>
                                      <p:tavLst>
                                        <p:tav tm="0">
                                          <p:val>
                                            <p:fltVal val="0"/>
                                          </p:val>
                                        </p:tav>
                                        <p:tav tm="100000">
                                          <p:val>
                                            <p:strVal val="#ppt_w"/>
                                          </p:val>
                                        </p:tav>
                                      </p:tavLst>
                                    </p:anim>
                                    <p:anim calcmode="lin" valueType="num">
                                      <p:cBhvr>
                                        <p:cTn id="87" dur="300" fill="hold"/>
                                        <p:tgtEl>
                                          <p:spTgt spid="213"/>
                                        </p:tgtEl>
                                        <p:attrNameLst>
                                          <p:attrName>ppt_h</p:attrName>
                                        </p:attrNameLst>
                                      </p:cBhvr>
                                      <p:tavLst>
                                        <p:tav tm="0">
                                          <p:val>
                                            <p:fltVal val="0"/>
                                          </p:val>
                                        </p:tav>
                                        <p:tav tm="100000">
                                          <p:val>
                                            <p:strVal val="#ppt_h"/>
                                          </p:val>
                                        </p:tav>
                                      </p:tavLst>
                                    </p:anim>
                                    <p:animEffect transition="in" filter="fade">
                                      <p:cBhvr>
                                        <p:cTn id="88" dur="300"/>
                                        <p:tgtEl>
                                          <p:spTgt spid="213"/>
                                        </p:tgtEl>
                                      </p:cBhvr>
                                    </p:animEffect>
                                  </p:childTnLst>
                                </p:cTn>
                              </p:par>
                            </p:childTnLst>
                          </p:cTn>
                        </p:par>
                        <p:par>
                          <p:cTn id="89" fill="hold">
                            <p:stCondLst>
                              <p:cond delay="2700"/>
                            </p:stCondLst>
                            <p:childTnLst>
                              <p:par>
                                <p:cTn id="90" presetID="22" presetClass="entr" presetSubtype="8" fill="hold" grpId="0" nodeType="afterEffect">
                                  <p:stCondLst>
                                    <p:cond delay="0"/>
                                  </p:stCondLst>
                                  <p:childTnLst>
                                    <p:set>
                                      <p:cBhvr>
                                        <p:cTn id="91" dur="1" fill="hold">
                                          <p:stCondLst>
                                            <p:cond delay="0"/>
                                          </p:stCondLst>
                                        </p:cTn>
                                        <p:tgtEl>
                                          <p:spTgt spid="80"/>
                                        </p:tgtEl>
                                        <p:attrNameLst>
                                          <p:attrName>style.visibility</p:attrName>
                                        </p:attrNameLst>
                                      </p:cBhvr>
                                      <p:to>
                                        <p:strVal val="visible"/>
                                      </p:to>
                                    </p:set>
                                    <p:animEffect transition="in" filter="wipe(left)">
                                      <p:cBhvr>
                                        <p:cTn id="92"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animBg="1"/>
      <p:bldP spid="201" grpId="0" animBg="1"/>
      <p:bldP spid="202" grpId="0" animBg="1"/>
      <p:bldP spid="203" grpId="0"/>
      <p:bldP spid="204" grpId="0"/>
      <p:bldP spid="205" grpId="0"/>
      <p:bldP spid="206" grpId="0"/>
      <p:bldP spid="207" grpId="0"/>
      <p:bldP spid="208" grpId="0"/>
      <p:bldP spid="212" grpId="0" animBg="1"/>
      <p:bldP spid="8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9"/>
          <p:cNvSpPr>
            <a:spLocks noChangeArrowheads="1"/>
          </p:cNvSpPr>
          <p:nvPr/>
        </p:nvSpPr>
        <p:spPr bwMode="auto">
          <a:xfrm>
            <a:off x="1780032" y="3739227"/>
            <a:ext cx="8839008" cy="3149252"/>
          </a:xfrm>
          <a:prstGeom prst="rect">
            <a:avLst/>
          </a:prstGeom>
          <a:solidFill>
            <a:srgbClr val="E5E8D2"/>
          </a:solidFill>
          <a:ln/>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style>
          <a:lnRef idx="3">
            <a:schemeClr val="lt1"/>
          </a:lnRef>
          <a:fillRef idx="1">
            <a:schemeClr val="accent6"/>
          </a:fillRef>
          <a:effectRef idx="1">
            <a:schemeClr val="accent6"/>
          </a:effectRef>
          <a:fontRef idx="minor">
            <a:schemeClr val="lt1"/>
          </a:fontRef>
        </p:style>
        <p:txBody>
          <a:bodyPr anchor="t" anchorCtr="1"/>
          <a:lstStyle/>
          <a:p>
            <a:pPr algn="ctr" eaLnBrk="0">
              <a:spcBef>
                <a:spcPct val="0"/>
              </a:spcBef>
            </a:pPr>
            <a:endParaRPr lang="zh-CN" altLang="en-US" sz="1575" b="1" dirty="0">
              <a:solidFill>
                <a:schemeClr val="tx1"/>
              </a:solidFill>
              <a:latin typeface="+mn-ea"/>
            </a:endParaRPr>
          </a:p>
        </p:txBody>
      </p:sp>
      <p:sp>
        <p:nvSpPr>
          <p:cNvPr id="51" name="圆角矩形 50"/>
          <p:cNvSpPr/>
          <p:nvPr/>
        </p:nvSpPr>
        <p:spPr bwMode="auto">
          <a:xfrm>
            <a:off x="488964" y="3686792"/>
            <a:ext cx="11776188" cy="3351037"/>
          </a:xfrm>
          <a:prstGeom prst="roundRect">
            <a:avLst>
              <a:gd name="adj" fmla="val 8196"/>
            </a:avLst>
          </a:prstGeom>
          <a:noFill/>
          <a:ln w="9525" cmpd="sng">
            <a:solidFill>
              <a:srgbClr val="FF0000"/>
            </a:solidFill>
            <a:prstDash val="sysDo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eaLnBrk="1" hangingPunct="1">
              <a:lnSpc>
                <a:spcPct val="90000"/>
              </a:lnSpc>
            </a:pPr>
            <a:endParaRPr lang="zh-CN" altLang="en-US" sz="1575" b="1" kern="0" dirty="0">
              <a:solidFill>
                <a:srgbClr val="FF0000"/>
              </a:solidFill>
              <a:latin typeface="+mn-ea"/>
            </a:endParaRPr>
          </a:p>
        </p:txBody>
      </p:sp>
      <p:sp>
        <p:nvSpPr>
          <p:cNvPr id="141" name="圆角矩形 140"/>
          <p:cNvSpPr/>
          <p:nvPr/>
        </p:nvSpPr>
        <p:spPr>
          <a:xfrm>
            <a:off x="2114748" y="3993847"/>
            <a:ext cx="1538523" cy="321300"/>
          </a:xfrm>
          <a:prstGeom prst="roundRect">
            <a:avLst/>
          </a:prstGeom>
          <a:solidFill>
            <a:srgbClr val="DDDDDD"/>
          </a:solidFill>
          <a:ln>
            <a:noFill/>
          </a:ln>
          <a:effectLst>
            <a:outerShdw dist="35921" dir="2700000" algn="ctr" rotWithShape="0">
              <a:srgbClr val="969696"/>
            </a:outerShdw>
          </a:effectLst>
          <a:extLst>
            <a:ext uri="{91240B29-F687-4F45-9708-019B960494DF}">
              <a14:hiddenLine xmlns:a14="http://schemas.microsoft.com/office/drawing/2010/main" w="9525" cap="rnd" algn="ctr">
                <a:solidFill>
                  <a:schemeClr val="tx1"/>
                </a:solidFill>
                <a:prstDash val="sysDot"/>
                <a:round/>
                <a:headEnd/>
                <a:tailEnd/>
              </a14:hiddenLine>
            </a:ext>
          </a:extLst>
        </p:spPr>
        <p:txBody>
          <a:bodyPr wrap="none" anchor="ctr"/>
          <a:lstStyle/>
          <a:p>
            <a:r>
              <a:rPr lang="zh-CN" altLang="en-US" sz="1575" dirty="0">
                <a:latin typeface="+mn-ea"/>
                <a:sym typeface="Calibri"/>
              </a:rPr>
              <a:t> </a:t>
            </a:r>
            <a:r>
              <a:rPr lang="en-US" altLang="zh-CN" sz="1575" dirty="0" smtClean="0">
                <a:latin typeface="+mn-ea"/>
                <a:sym typeface="Calibri"/>
              </a:rPr>
              <a:t>TglResolver</a:t>
            </a:r>
            <a:endParaRPr lang="zh-CN" altLang="en-US" sz="1575" dirty="0">
              <a:latin typeface="+mn-ea"/>
              <a:sym typeface="Calibri"/>
            </a:endParaRPr>
          </a:p>
        </p:txBody>
      </p:sp>
      <p:sp>
        <p:nvSpPr>
          <p:cNvPr id="177" name="文本框 176">
            <a:extLst>
              <a:ext uri="{FF2B5EF4-FFF2-40B4-BE49-F238E27FC236}">
                <a16:creationId xmlns:a16="http://schemas.microsoft.com/office/drawing/2014/main" xmlns="" id="{81271AB2-D085-49C9-B8DF-C51E6DEC64DF}"/>
              </a:ext>
            </a:extLst>
          </p:cNvPr>
          <p:cNvSpPr txBox="1"/>
          <p:nvPr/>
        </p:nvSpPr>
        <p:spPr>
          <a:xfrm>
            <a:off x="542127" y="4219011"/>
            <a:ext cx="648187" cy="219752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8005" tIns="48005" rIns="48005" bIns="48005" numCol="1" spcCol="38100" rtlCol="0" anchor="t">
            <a:spAutoFit/>
          </a:bodyPr>
          <a:lstStyle/>
          <a:p>
            <a:pPr hangingPunct="0"/>
            <a:r>
              <a:rPr lang="zh-CN" altLang="en-US" sz="2730" b="1" dirty="0" smtClean="0">
                <a:latin typeface="+mn-ea"/>
                <a:cs typeface="微软雅黑"/>
              </a:rPr>
              <a:t>资讯库</a:t>
            </a:r>
            <a:endParaRPr lang="en-US" altLang="zh-CN" sz="2730" b="1" dirty="0">
              <a:latin typeface="+mn-ea"/>
              <a:cs typeface="微软雅黑"/>
            </a:endParaRPr>
          </a:p>
          <a:p>
            <a:pPr hangingPunct="0"/>
            <a:r>
              <a:rPr lang="zh-CN" altLang="en-US" sz="2730" b="1" dirty="0">
                <a:latin typeface="+mn-ea"/>
                <a:cs typeface="微软雅黑"/>
                <a:sym typeface="Calibri" panose="020F0502020204030204"/>
              </a:rPr>
              <a:t>系</a:t>
            </a:r>
            <a:endParaRPr lang="en-US" altLang="zh-CN" sz="2730" b="1" dirty="0">
              <a:latin typeface="+mn-ea"/>
              <a:cs typeface="微软雅黑"/>
              <a:sym typeface="Calibri" panose="020F0502020204030204"/>
            </a:endParaRPr>
          </a:p>
          <a:p>
            <a:pPr hangingPunct="0"/>
            <a:r>
              <a:rPr lang="zh-CN" altLang="en-US" sz="2730" b="1" dirty="0">
                <a:latin typeface="+mn-ea"/>
                <a:cs typeface="微软雅黑"/>
                <a:sym typeface="Calibri" panose="020F0502020204030204"/>
              </a:rPr>
              <a:t>统</a:t>
            </a:r>
            <a:endParaRPr lang="en-US" altLang="zh-CN" sz="2730" b="1" dirty="0">
              <a:latin typeface="+mn-ea"/>
              <a:cs typeface="微软雅黑"/>
              <a:sym typeface="Calibri" panose="020F0502020204030204"/>
            </a:endParaRPr>
          </a:p>
        </p:txBody>
      </p:sp>
      <p:sp>
        <p:nvSpPr>
          <p:cNvPr id="44" name="圆角矩形 43"/>
          <p:cNvSpPr/>
          <p:nvPr/>
        </p:nvSpPr>
        <p:spPr bwMode="auto">
          <a:xfrm>
            <a:off x="499862" y="2712488"/>
            <a:ext cx="11765290" cy="600436"/>
          </a:xfrm>
          <a:prstGeom prst="roundRect">
            <a:avLst>
              <a:gd name="adj" fmla="val 8196"/>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30" dirty="0">
              <a:latin typeface="+mn-ea"/>
            </a:endParaRPr>
          </a:p>
        </p:txBody>
      </p:sp>
      <p:sp>
        <p:nvSpPr>
          <p:cNvPr id="45" name="文本框 44">
            <a:extLst>
              <a:ext uri="{FF2B5EF4-FFF2-40B4-BE49-F238E27FC236}">
                <a16:creationId xmlns:a16="http://schemas.microsoft.com/office/drawing/2014/main" xmlns="" id="{81271AB2-D085-49C9-B8DF-C51E6DEC64DF}"/>
              </a:ext>
            </a:extLst>
          </p:cNvPr>
          <p:cNvSpPr txBox="1"/>
          <p:nvPr/>
        </p:nvSpPr>
        <p:spPr>
          <a:xfrm>
            <a:off x="658475" y="2830570"/>
            <a:ext cx="2225535" cy="51706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8005" tIns="48005" rIns="48005" bIns="48005" numCol="1" spcCol="38100" rtlCol="0" anchor="t">
            <a:spAutoFit/>
          </a:bodyPr>
          <a:lstStyle/>
          <a:p>
            <a:pPr hangingPunct="0"/>
            <a:r>
              <a:rPr lang="zh-CN" altLang="en-US" sz="2730" b="1" dirty="0" smtClean="0">
                <a:latin typeface="+mn-ea"/>
                <a:cs typeface="微软雅黑"/>
                <a:sym typeface="Calibri" panose="020F0502020204030204"/>
              </a:rPr>
              <a:t>接入系统</a:t>
            </a:r>
            <a:endParaRPr lang="en-US" altLang="zh-CN" sz="2730" b="1" dirty="0">
              <a:latin typeface="+mn-ea"/>
              <a:cs typeface="微软雅黑"/>
              <a:sym typeface="Calibri" panose="020F0502020204030204"/>
            </a:endParaRPr>
          </a:p>
        </p:txBody>
      </p:sp>
      <p:sp>
        <p:nvSpPr>
          <p:cNvPr id="50" name="圆角矩形 49"/>
          <p:cNvSpPr/>
          <p:nvPr/>
        </p:nvSpPr>
        <p:spPr bwMode="auto">
          <a:xfrm>
            <a:off x="488734" y="7534285"/>
            <a:ext cx="11776417" cy="794110"/>
          </a:xfrm>
          <a:prstGeom prst="roundRect">
            <a:avLst>
              <a:gd name="adj" fmla="val 8196"/>
            </a:avLst>
          </a:prstGeom>
          <a:noFill/>
          <a:ln w="9525" cmpd="sng">
            <a:solidFill>
              <a:srgbClr val="FF0000"/>
            </a:solidFill>
            <a:prstDash val="sysDot"/>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eaLnBrk="1" hangingPunct="1">
              <a:lnSpc>
                <a:spcPct val="90000"/>
              </a:lnSpc>
            </a:pPr>
            <a:endParaRPr lang="zh-CN" altLang="en-US" sz="945" b="1" kern="0" dirty="0">
              <a:solidFill>
                <a:srgbClr val="FF0000"/>
              </a:solidFill>
              <a:latin typeface="+mn-ea"/>
            </a:endParaRPr>
          </a:p>
        </p:txBody>
      </p:sp>
      <p:sp>
        <p:nvSpPr>
          <p:cNvPr id="54" name="文本框 53">
            <a:extLst>
              <a:ext uri="{FF2B5EF4-FFF2-40B4-BE49-F238E27FC236}">
                <a16:creationId xmlns:a16="http://schemas.microsoft.com/office/drawing/2014/main" xmlns="" id="{81271AB2-D085-49C9-B8DF-C51E6DEC64DF}"/>
              </a:ext>
            </a:extLst>
          </p:cNvPr>
          <p:cNvSpPr txBox="1"/>
          <p:nvPr/>
        </p:nvSpPr>
        <p:spPr>
          <a:xfrm>
            <a:off x="670292" y="7748255"/>
            <a:ext cx="2213717" cy="51706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8005" tIns="48005" rIns="48005" bIns="48005" numCol="1" spcCol="38100" rtlCol="0" anchor="t">
            <a:spAutoFit/>
          </a:bodyPr>
          <a:lstStyle/>
          <a:p>
            <a:pPr hangingPunct="0"/>
            <a:r>
              <a:rPr lang="zh-CN" altLang="en-US" sz="2730" b="1" dirty="0" smtClean="0">
                <a:latin typeface="+mn-ea"/>
                <a:cs typeface="微软雅黑"/>
                <a:sym typeface="Calibri" panose="020F0502020204030204"/>
              </a:rPr>
              <a:t>业务系统</a:t>
            </a:r>
            <a:endParaRPr lang="en-US" altLang="zh-CN" sz="2730" b="1" dirty="0">
              <a:latin typeface="+mn-ea"/>
              <a:cs typeface="微软雅黑"/>
              <a:sym typeface="Calibri" panose="020F0502020204030204"/>
            </a:endParaRPr>
          </a:p>
        </p:txBody>
      </p:sp>
      <p:sp>
        <p:nvSpPr>
          <p:cNvPr id="55" name="圆角矩形 54"/>
          <p:cNvSpPr/>
          <p:nvPr/>
        </p:nvSpPr>
        <p:spPr>
          <a:xfrm>
            <a:off x="2939434" y="7754590"/>
            <a:ext cx="1512000" cy="321788"/>
          </a:xfrm>
          <a:prstGeom prst="roundRect">
            <a:avLst/>
          </a:prstGeom>
          <a:solidFill>
            <a:srgbClr val="4D7186"/>
          </a:solidFill>
          <a:ln/>
        </p:spPr>
        <p:style>
          <a:lnRef idx="3">
            <a:schemeClr val="lt1"/>
          </a:lnRef>
          <a:fillRef idx="1">
            <a:schemeClr val="accent1"/>
          </a:fillRef>
          <a:effectRef idx="1">
            <a:schemeClr val="accent1"/>
          </a:effectRef>
          <a:fontRef idx="minor">
            <a:schemeClr val="lt1"/>
          </a:fontRef>
        </p:style>
        <p:txBody>
          <a:bodyPr anchor="ctr" anchorCtr="1"/>
          <a:lstStyle/>
          <a:p>
            <a:pPr algn="ctr"/>
            <a:r>
              <a:rPr lang="zh-CN" altLang="en-US" sz="1470" b="1" dirty="0">
                <a:solidFill>
                  <a:schemeClr val="bg1"/>
                </a:solidFill>
                <a:latin typeface="+mn-ea"/>
                <a:sym typeface="Calibri"/>
              </a:rPr>
              <a:t>游戏中心</a:t>
            </a:r>
          </a:p>
        </p:txBody>
      </p:sp>
      <p:sp>
        <p:nvSpPr>
          <p:cNvPr id="67" name="下箭头 66"/>
          <p:cNvSpPr/>
          <p:nvPr/>
        </p:nvSpPr>
        <p:spPr>
          <a:xfrm>
            <a:off x="6534823" y="7087391"/>
            <a:ext cx="831601" cy="429426"/>
          </a:xfrm>
          <a:prstGeom prst="downArrow">
            <a:avLst/>
          </a:prstGeom>
          <a:solidFill>
            <a:srgbClr val="9BB6C5"/>
          </a:solidFill>
          <a:ln>
            <a:noFill/>
          </a:ln>
        </p:spPr>
        <p:style>
          <a:lnRef idx="2">
            <a:schemeClr val="accent2"/>
          </a:lnRef>
          <a:fillRef idx="1">
            <a:schemeClr val="lt1"/>
          </a:fillRef>
          <a:effectRef idx="0">
            <a:schemeClr val="accent2"/>
          </a:effectRef>
          <a:fontRef idx="minor">
            <a:schemeClr val="dk1"/>
          </a:fontRef>
        </p:style>
        <p:txBody>
          <a:bodyPr rot="0" spcFirstLastPara="1" vertOverflow="overflow" horzOverflow="overflow" vert="horz" wrap="square" lIns="48005" tIns="48005" rIns="48005" bIns="48005" numCol="1" spcCol="38100" rtlCol="0" anchor="t">
            <a:spAutoFit/>
          </a:bodyPr>
          <a:lstStyle/>
          <a:p>
            <a:pPr hangingPunct="0"/>
            <a:endParaRPr lang="zh-CN" altLang="en-US" sz="1470">
              <a:solidFill>
                <a:srgbClr val="000000"/>
              </a:solidFill>
              <a:latin typeface="+mn-ea"/>
              <a:sym typeface="Calibri"/>
            </a:endParaRPr>
          </a:p>
        </p:txBody>
      </p:sp>
      <p:sp>
        <p:nvSpPr>
          <p:cNvPr id="69" name="下箭头 68"/>
          <p:cNvSpPr/>
          <p:nvPr/>
        </p:nvSpPr>
        <p:spPr>
          <a:xfrm>
            <a:off x="6534824" y="3288432"/>
            <a:ext cx="831601" cy="444456"/>
          </a:xfrm>
          <a:prstGeom prst="downArrow">
            <a:avLst/>
          </a:prstGeom>
          <a:solidFill>
            <a:srgbClr val="9BB6C5"/>
          </a:solidFill>
          <a:ln>
            <a:noFill/>
          </a:ln>
        </p:spPr>
        <p:style>
          <a:lnRef idx="2">
            <a:schemeClr val="accent2"/>
          </a:lnRef>
          <a:fillRef idx="1">
            <a:schemeClr val="lt1"/>
          </a:fillRef>
          <a:effectRef idx="0">
            <a:schemeClr val="accent2"/>
          </a:effectRef>
          <a:fontRef idx="minor">
            <a:schemeClr val="dk1"/>
          </a:fontRef>
        </p:style>
        <p:txBody>
          <a:bodyPr rot="0" spcFirstLastPara="1" vertOverflow="overflow" horzOverflow="overflow" vert="horz" wrap="square" lIns="48005" tIns="48005" rIns="48005" bIns="48005" numCol="1" spcCol="38100" rtlCol="0" anchor="t">
            <a:spAutoFit/>
          </a:bodyPr>
          <a:lstStyle/>
          <a:p>
            <a:endParaRPr lang="zh-CN" altLang="en-US" sz="1470">
              <a:solidFill>
                <a:srgbClr val="000000"/>
              </a:solidFill>
              <a:latin typeface="+mn-ea"/>
              <a:sym typeface="Calibri"/>
            </a:endParaRPr>
          </a:p>
        </p:txBody>
      </p:sp>
      <p:sp>
        <p:nvSpPr>
          <p:cNvPr id="70" name="矩形 69"/>
          <p:cNvSpPr/>
          <p:nvPr/>
        </p:nvSpPr>
        <p:spPr>
          <a:xfrm>
            <a:off x="7476152" y="7136198"/>
            <a:ext cx="1153964" cy="339322"/>
          </a:xfrm>
          <a:prstGeom prst="rect">
            <a:avLst/>
          </a:prstGeom>
          <a:no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8005" tIns="48005" rIns="48005" bIns="48005" numCol="1" spcCol="38100" rtlCol="0" anchor="t">
            <a:spAutoFit/>
          </a:bodyPr>
          <a:lstStyle/>
          <a:p>
            <a:r>
              <a:rPr lang="zh-CN" altLang="en-US" sz="1575" b="1" dirty="0" smtClean="0">
                <a:solidFill>
                  <a:srgbClr val="FF0000"/>
                </a:solidFill>
                <a:latin typeface="+mn-ea"/>
                <a:sym typeface="Calibri"/>
              </a:rPr>
              <a:t>统一接口</a:t>
            </a:r>
            <a:endParaRPr lang="zh-CN" altLang="en-US" sz="1575" b="1" dirty="0">
              <a:solidFill>
                <a:srgbClr val="FF0000"/>
              </a:solidFill>
              <a:latin typeface="+mn-ea"/>
              <a:sym typeface="Calibri"/>
            </a:endParaRPr>
          </a:p>
        </p:txBody>
      </p:sp>
      <p:sp>
        <p:nvSpPr>
          <p:cNvPr id="73" name="矩形 72"/>
          <p:cNvSpPr/>
          <p:nvPr/>
        </p:nvSpPr>
        <p:spPr>
          <a:xfrm>
            <a:off x="7366424" y="3327154"/>
            <a:ext cx="1263692" cy="351440"/>
          </a:xfrm>
          <a:prstGeom prst="rect">
            <a:avLst/>
          </a:prstGeom>
          <a:no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8005" tIns="48005" rIns="48005" bIns="48005" numCol="1" spcCol="38100" rtlCol="0" anchor="t">
            <a:spAutoFit/>
          </a:bodyPr>
          <a:lstStyle/>
          <a:p>
            <a:pPr hangingPunct="0"/>
            <a:r>
              <a:rPr lang="zh-CN" altLang="en-US" sz="1575" b="1" dirty="0" smtClean="0">
                <a:solidFill>
                  <a:srgbClr val="FF0000"/>
                </a:solidFill>
                <a:latin typeface="+mn-ea"/>
                <a:sym typeface="Calibri"/>
              </a:rPr>
              <a:t>解析数据</a:t>
            </a:r>
            <a:endParaRPr lang="zh-CN" altLang="en-US" sz="1575" b="1" dirty="0">
              <a:solidFill>
                <a:srgbClr val="FF0000"/>
              </a:solidFill>
              <a:latin typeface="+mn-ea"/>
              <a:sym typeface="Calibri"/>
            </a:endParaRPr>
          </a:p>
        </p:txBody>
      </p:sp>
      <p:sp>
        <p:nvSpPr>
          <p:cNvPr id="77" name="圆角矩形 76"/>
          <p:cNvSpPr/>
          <p:nvPr/>
        </p:nvSpPr>
        <p:spPr>
          <a:xfrm>
            <a:off x="6325811" y="7754590"/>
            <a:ext cx="1512000" cy="321788"/>
          </a:xfrm>
          <a:prstGeom prst="roundRect">
            <a:avLst/>
          </a:prstGeom>
          <a:solidFill>
            <a:srgbClr val="4D7186"/>
          </a:solidFill>
          <a:ln/>
        </p:spPr>
        <p:style>
          <a:lnRef idx="3">
            <a:schemeClr val="lt1"/>
          </a:lnRef>
          <a:fillRef idx="1">
            <a:schemeClr val="accent1"/>
          </a:fillRef>
          <a:effectRef idx="1">
            <a:schemeClr val="accent1"/>
          </a:effectRef>
          <a:fontRef idx="minor">
            <a:schemeClr val="lt1"/>
          </a:fontRef>
        </p:style>
        <p:txBody>
          <a:bodyPr anchor="ctr" anchorCtr="1"/>
          <a:lstStyle/>
          <a:p>
            <a:pPr algn="ctr"/>
            <a:r>
              <a:rPr lang="zh-CN" altLang="en-US" sz="1470" b="1" dirty="0" smtClean="0">
                <a:solidFill>
                  <a:schemeClr val="bg1"/>
                </a:solidFill>
                <a:latin typeface="+mn-ea"/>
                <a:sym typeface="Calibri"/>
              </a:rPr>
              <a:t>游戏论坛</a:t>
            </a:r>
            <a:endParaRPr lang="zh-CN" altLang="en-US" sz="1470" b="1" dirty="0">
              <a:solidFill>
                <a:schemeClr val="bg1"/>
              </a:solidFill>
              <a:latin typeface="+mn-ea"/>
              <a:sym typeface="Calibri"/>
            </a:endParaRPr>
          </a:p>
        </p:txBody>
      </p:sp>
      <p:sp>
        <p:nvSpPr>
          <p:cNvPr id="78" name="圆角矩形 77"/>
          <p:cNvSpPr/>
          <p:nvPr/>
        </p:nvSpPr>
        <p:spPr>
          <a:xfrm>
            <a:off x="2402210" y="2834782"/>
            <a:ext cx="1134728" cy="370057"/>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hangingPunct="0"/>
            <a:r>
              <a:rPr lang="en-US" altLang="zh-CN" sz="1470" b="1" dirty="0" smtClean="0">
                <a:solidFill>
                  <a:schemeClr val="tx1"/>
                </a:solidFill>
                <a:latin typeface="+mn-ea"/>
              </a:rPr>
              <a:t>tgl</a:t>
            </a:r>
            <a:endParaRPr lang="zh-CN" altLang="en-US" sz="1470" b="1" dirty="0">
              <a:solidFill>
                <a:schemeClr val="tx1"/>
              </a:solidFill>
              <a:latin typeface="+mn-ea"/>
              <a:sym typeface="Calibri"/>
            </a:endParaRPr>
          </a:p>
        </p:txBody>
      </p:sp>
      <p:sp>
        <p:nvSpPr>
          <p:cNvPr id="79" name="圆角矩形 78"/>
          <p:cNvSpPr/>
          <p:nvPr/>
        </p:nvSpPr>
        <p:spPr>
          <a:xfrm>
            <a:off x="6583480" y="2834782"/>
            <a:ext cx="1236785" cy="370057"/>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a:r>
              <a:rPr lang="zh-CN" altLang="en-US" sz="1470" b="1" dirty="0" smtClean="0">
                <a:solidFill>
                  <a:schemeClr val="tx1"/>
                </a:solidFill>
                <a:latin typeface="+mn-ea"/>
                <a:sym typeface="Calibri"/>
              </a:rPr>
              <a:t>游戏中心</a:t>
            </a:r>
            <a:endParaRPr lang="zh-CN" altLang="en-US" sz="1470" b="1" dirty="0">
              <a:solidFill>
                <a:schemeClr val="tx1"/>
              </a:solidFill>
              <a:latin typeface="+mn-ea"/>
              <a:sym typeface="Calibri"/>
            </a:endParaRPr>
          </a:p>
        </p:txBody>
      </p:sp>
      <p:sp>
        <p:nvSpPr>
          <p:cNvPr id="72" name="圆角矩形 71"/>
          <p:cNvSpPr/>
          <p:nvPr/>
        </p:nvSpPr>
        <p:spPr>
          <a:xfrm>
            <a:off x="4553334" y="2834782"/>
            <a:ext cx="1134728" cy="370057"/>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a:r>
              <a:rPr lang="en-US" altLang="zh-CN" sz="1470" b="1" dirty="0" smtClean="0">
                <a:solidFill>
                  <a:schemeClr val="tx1"/>
                </a:solidFill>
                <a:latin typeface="+mn-ea"/>
                <a:sym typeface="Calibri"/>
              </a:rPr>
              <a:t>17173</a:t>
            </a:r>
            <a:endParaRPr lang="zh-CN" altLang="en-US" sz="1470" b="1" dirty="0">
              <a:solidFill>
                <a:schemeClr val="tx1"/>
              </a:solidFill>
              <a:latin typeface="+mn-ea"/>
              <a:sym typeface="Calibri"/>
            </a:endParaRPr>
          </a:p>
        </p:txBody>
      </p:sp>
      <p:sp>
        <p:nvSpPr>
          <p:cNvPr id="82" name="圆角矩形 81"/>
          <p:cNvSpPr/>
          <p:nvPr/>
        </p:nvSpPr>
        <p:spPr>
          <a:xfrm>
            <a:off x="8756948" y="2823059"/>
            <a:ext cx="1242614" cy="370057"/>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a:r>
              <a:rPr lang="zh-CN" altLang="en-US" sz="1470" b="1" dirty="0" smtClean="0">
                <a:solidFill>
                  <a:schemeClr val="tx1"/>
                </a:solidFill>
                <a:latin typeface="+mn-ea"/>
                <a:sym typeface="Calibri"/>
              </a:rPr>
              <a:t>游戏论坛</a:t>
            </a:r>
            <a:endParaRPr lang="zh-CN" altLang="en-US" sz="1470" b="1" dirty="0">
              <a:solidFill>
                <a:schemeClr val="tx1"/>
              </a:solidFill>
              <a:latin typeface="+mn-ea"/>
              <a:sym typeface="Calibri"/>
            </a:endParaRPr>
          </a:p>
        </p:txBody>
      </p:sp>
      <p:sp>
        <p:nvSpPr>
          <p:cNvPr id="74" name="标题 5"/>
          <p:cNvSpPr txBox="1">
            <a:spLocks/>
          </p:cNvSpPr>
          <p:nvPr/>
        </p:nvSpPr>
        <p:spPr>
          <a:xfrm>
            <a:off x="2228852" y="1239137"/>
            <a:ext cx="6928795"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smtClean="0">
                <a:ea typeface="方正兰亭粗黑_GBK"/>
              </a:rPr>
              <a:t>三、负责工作模块的意见、想法及规划</a:t>
            </a:r>
            <a:endParaRPr lang="zh-CN" altLang="en-US" sz="3000" dirty="0">
              <a:ea typeface="方正兰亭粗黑_GBK"/>
            </a:endParaRPr>
          </a:p>
        </p:txBody>
      </p:sp>
      <p:sp>
        <p:nvSpPr>
          <p:cNvPr id="3" name="文本框 2"/>
          <p:cNvSpPr txBox="1"/>
          <p:nvPr/>
        </p:nvSpPr>
        <p:spPr>
          <a:xfrm>
            <a:off x="10204697" y="2712396"/>
            <a:ext cx="670376" cy="492443"/>
          </a:xfrm>
          <a:prstGeom prst="rect">
            <a:avLst/>
          </a:prstGeom>
          <a:noFill/>
        </p:spPr>
        <p:txBody>
          <a:bodyPr wrap="none" rtlCol="0">
            <a:spAutoFit/>
          </a:bodyPr>
          <a:lstStyle/>
          <a:p>
            <a:r>
              <a:rPr lang="en-US" altLang="zh-CN" dirty="0" smtClean="0"/>
              <a:t>……</a:t>
            </a:r>
            <a:endParaRPr lang="zh-CN" altLang="en-US" dirty="0"/>
          </a:p>
        </p:txBody>
      </p:sp>
      <p:sp>
        <p:nvSpPr>
          <p:cNvPr id="85" name="圆角矩形 84"/>
          <p:cNvSpPr/>
          <p:nvPr/>
        </p:nvSpPr>
        <p:spPr>
          <a:xfrm>
            <a:off x="4156908" y="3982124"/>
            <a:ext cx="1818493" cy="321300"/>
          </a:xfrm>
          <a:prstGeom prst="roundRect">
            <a:avLst/>
          </a:prstGeom>
          <a:solidFill>
            <a:srgbClr val="DDDDDD"/>
          </a:solidFill>
          <a:ln>
            <a:noFill/>
          </a:ln>
          <a:effectLst>
            <a:outerShdw dist="35921" dir="2700000" algn="ctr" rotWithShape="0">
              <a:srgbClr val="969696"/>
            </a:outerShdw>
          </a:effectLst>
          <a:extLst>
            <a:ext uri="{91240B29-F687-4F45-9708-019B960494DF}">
              <a14:hiddenLine xmlns:a14="http://schemas.microsoft.com/office/drawing/2010/main" w="9525" cap="rnd" algn="ctr">
                <a:solidFill>
                  <a:schemeClr val="tx1"/>
                </a:solidFill>
                <a:prstDash val="sysDot"/>
                <a:round/>
                <a:headEnd/>
                <a:tailEnd/>
              </a14:hiddenLine>
            </a:ext>
          </a:extLst>
        </p:spPr>
        <p:txBody>
          <a:bodyPr wrap="none" anchor="ctr"/>
          <a:lstStyle/>
          <a:p>
            <a:r>
              <a:rPr lang="zh-CN" altLang="en-US" sz="1575" dirty="0">
                <a:latin typeface="+mn-ea"/>
                <a:sym typeface="Calibri"/>
              </a:rPr>
              <a:t> </a:t>
            </a:r>
            <a:endParaRPr lang="en-US" altLang="zh-CN" sz="1575" dirty="0" smtClean="0">
              <a:latin typeface="+mn-ea"/>
              <a:sym typeface="Calibri"/>
            </a:endParaRPr>
          </a:p>
          <a:p>
            <a:r>
              <a:rPr lang="en-US" altLang="zh-CN" sz="1575" dirty="0" err="1" smtClean="0">
                <a:latin typeface="+mn-ea"/>
                <a:sym typeface="Calibri"/>
              </a:rPr>
              <a:t>ChangYouResolver</a:t>
            </a:r>
            <a:endParaRPr lang="zh-CN" altLang="en-US" sz="1575" dirty="0">
              <a:latin typeface="+mn-ea"/>
              <a:sym typeface="Calibri"/>
            </a:endParaRPr>
          </a:p>
          <a:p>
            <a:endParaRPr lang="zh-CN" altLang="en-US" sz="1575" dirty="0">
              <a:latin typeface="+mn-ea"/>
              <a:sym typeface="Calibri"/>
            </a:endParaRPr>
          </a:p>
        </p:txBody>
      </p:sp>
      <p:sp>
        <p:nvSpPr>
          <p:cNvPr id="86" name="圆角矩形 85"/>
          <p:cNvSpPr/>
          <p:nvPr/>
        </p:nvSpPr>
        <p:spPr>
          <a:xfrm>
            <a:off x="6404774" y="3958678"/>
            <a:ext cx="1744675" cy="321300"/>
          </a:xfrm>
          <a:prstGeom prst="roundRect">
            <a:avLst/>
          </a:prstGeom>
          <a:solidFill>
            <a:srgbClr val="DDDDDD"/>
          </a:solidFill>
          <a:ln>
            <a:noFill/>
          </a:ln>
          <a:effectLst>
            <a:outerShdw dist="35921" dir="2700000" algn="ctr" rotWithShape="0">
              <a:srgbClr val="969696"/>
            </a:outerShdw>
          </a:effectLst>
          <a:extLst>
            <a:ext uri="{91240B29-F687-4F45-9708-019B960494DF}">
              <a14:hiddenLine xmlns:a14="http://schemas.microsoft.com/office/drawing/2010/main" w="9525" cap="rnd" algn="ctr">
                <a:solidFill>
                  <a:schemeClr val="tx1"/>
                </a:solidFill>
                <a:prstDash val="sysDot"/>
                <a:round/>
                <a:headEnd/>
                <a:tailEnd/>
              </a14:hiddenLine>
            </a:ext>
          </a:extLst>
        </p:spPr>
        <p:txBody>
          <a:bodyPr wrap="none" anchor="ctr"/>
          <a:lstStyle/>
          <a:p>
            <a:r>
              <a:rPr lang="zh-CN" altLang="en-US" sz="1575" dirty="0">
                <a:latin typeface="+mn-ea"/>
                <a:sym typeface="Calibri"/>
              </a:rPr>
              <a:t> </a:t>
            </a:r>
            <a:endParaRPr lang="en-US" altLang="zh-CN" sz="1575" dirty="0" smtClean="0">
              <a:latin typeface="+mn-ea"/>
              <a:sym typeface="Calibri"/>
            </a:endParaRPr>
          </a:p>
          <a:p>
            <a:r>
              <a:rPr lang="en-US" altLang="zh-CN" sz="1575" dirty="0" smtClean="0">
                <a:latin typeface="+mn-ea"/>
                <a:sym typeface="Calibri"/>
              </a:rPr>
              <a:t>  GameResolver</a:t>
            </a:r>
            <a:endParaRPr lang="zh-CN" altLang="en-US" sz="1575" dirty="0">
              <a:latin typeface="+mn-ea"/>
              <a:sym typeface="Calibri"/>
            </a:endParaRPr>
          </a:p>
          <a:p>
            <a:endParaRPr lang="zh-CN" altLang="en-US" sz="1575" dirty="0">
              <a:latin typeface="+mn-ea"/>
              <a:sym typeface="Calibri"/>
            </a:endParaRPr>
          </a:p>
        </p:txBody>
      </p:sp>
      <p:sp>
        <p:nvSpPr>
          <p:cNvPr id="87" name="圆角矩形 86"/>
          <p:cNvSpPr/>
          <p:nvPr/>
        </p:nvSpPr>
        <p:spPr>
          <a:xfrm>
            <a:off x="8653086" y="3970401"/>
            <a:ext cx="1673538" cy="321300"/>
          </a:xfrm>
          <a:prstGeom prst="roundRect">
            <a:avLst/>
          </a:prstGeom>
          <a:solidFill>
            <a:srgbClr val="DDDDDD"/>
          </a:solidFill>
          <a:ln>
            <a:noFill/>
          </a:ln>
          <a:effectLst>
            <a:outerShdw dist="35921" dir="2700000" algn="ctr" rotWithShape="0">
              <a:srgbClr val="969696"/>
            </a:outerShdw>
          </a:effectLst>
          <a:extLst>
            <a:ext uri="{91240B29-F687-4F45-9708-019B960494DF}">
              <a14:hiddenLine xmlns:a14="http://schemas.microsoft.com/office/drawing/2010/main" w="9525" cap="rnd" algn="ctr">
                <a:solidFill>
                  <a:schemeClr val="tx1"/>
                </a:solidFill>
                <a:prstDash val="sysDot"/>
                <a:round/>
                <a:headEnd/>
                <a:tailEnd/>
              </a14:hiddenLine>
            </a:ext>
          </a:extLst>
        </p:spPr>
        <p:txBody>
          <a:bodyPr wrap="none" anchor="ctr"/>
          <a:lstStyle/>
          <a:p>
            <a:r>
              <a:rPr lang="zh-CN" altLang="en-US" sz="1575" dirty="0">
                <a:latin typeface="+mn-ea"/>
                <a:sym typeface="Calibri"/>
              </a:rPr>
              <a:t> </a:t>
            </a:r>
            <a:r>
              <a:rPr lang="en-US" altLang="zh-CN" sz="1575" dirty="0" smtClean="0">
                <a:latin typeface="+mn-ea"/>
                <a:sym typeface="Calibri"/>
              </a:rPr>
              <a:t>ForumResolver</a:t>
            </a:r>
            <a:endParaRPr lang="zh-CN" altLang="en-US" sz="1575" dirty="0">
              <a:latin typeface="+mn-ea"/>
              <a:sym typeface="Calibri"/>
            </a:endParaRPr>
          </a:p>
        </p:txBody>
      </p:sp>
      <p:sp>
        <p:nvSpPr>
          <p:cNvPr id="39" name="圆角矩形 38"/>
          <p:cNvSpPr/>
          <p:nvPr/>
        </p:nvSpPr>
        <p:spPr>
          <a:xfrm>
            <a:off x="9594719" y="7763600"/>
            <a:ext cx="1512000" cy="321788"/>
          </a:xfrm>
          <a:prstGeom prst="roundRect">
            <a:avLst/>
          </a:prstGeom>
          <a:solidFill>
            <a:srgbClr val="4D7186"/>
          </a:solidFill>
          <a:ln/>
        </p:spPr>
        <p:style>
          <a:lnRef idx="3">
            <a:schemeClr val="lt1"/>
          </a:lnRef>
          <a:fillRef idx="1">
            <a:schemeClr val="accent1"/>
          </a:fillRef>
          <a:effectRef idx="1">
            <a:schemeClr val="accent1"/>
          </a:effectRef>
          <a:fontRef idx="minor">
            <a:schemeClr val="lt1"/>
          </a:fontRef>
        </p:style>
        <p:txBody>
          <a:bodyPr anchor="ctr" anchorCtr="1"/>
          <a:lstStyle/>
          <a:p>
            <a:pPr algn="ctr"/>
            <a:r>
              <a:rPr lang="en-US" altLang="zh-CN" sz="1470" b="1" dirty="0" smtClean="0">
                <a:solidFill>
                  <a:schemeClr val="bg1"/>
                </a:solidFill>
                <a:latin typeface="+mn-ea"/>
                <a:sym typeface="Calibri"/>
              </a:rPr>
              <a:t>……</a:t>
            </a:r>
            <a:endParaRPr lang="zh-CN" altLang="en-US" sz="1470" b="1" dirty="0">
              <a:solidFill>
                <a:schemeClr val="bg1"/>
              </a:solidFill>
              <a:latin typeface="+mn-ea"/>
              <a:sym typeface="Calibri"/>
            </a:endParaRPr>
          </a:p>
        </p:txBody>
      </p:sp>
      <p:sp>
        <p:nvSpPr>
          <p:cNvPr id="40" name="圆角矩形 39"/>
          <p:cNvSpPr/>
          <p:nvPr/>
        </p:nvSpPr>
        <p:spPr>
          <a:xfrm>
            <a:off x="1081541" y="3739228"/>
            <a:ext cx="598671" cy="3149251"/>
          </a:xfrm>
          <a:prstGeom prst="roundRect">
            <a:avLst/>
          </a:prstGeom>
          <a:solidFill>
            <a:srgbClr val="DDDDDD"/>
          </a:solidFill>
          <a:ln>
            <a:noFill/>
          </a:ln>
          <a:effectLst>
            <a:outerShdw dist="35921" dir="2700000" algn="ctr" rotWithShape="0">
              <a:srgbClr val="969696"/>
            </a:outerShdw>
          </a:effectLst>
          <a:extLst>
            <a:ext uri="{91240B29-F687-4F45-9708-019B960494DF}">
              <a14:hiddenLine xmlns:a14="http://schemas.microsoft.com/office/drawing/2010/main" w="9525" cap="rnd" algn="ctr">
                <a:solidFill>
                  <a:schemeClr val="tx1"/>
                </a:solidFill>
                <a:prstDash val="sysDot"/>
                <a:round/>
                <a:headEnd/>
                <a:tailEnd/>
              </a14:hiddenLine>
            </a:ext>
          </a:extLst>
        </p:spPr>
        <p:txBody>
          <a:bodyPr wrap="none" anchor="ctr"/>
          <a:lstStyle/>
          <a:p>
            <a:r>
              <a:rPr lang="zh-CN" altLang="en-US" sz="1575" dirty="0">
                <a:latin typeface="+mn-ea"/>
                <a:sym typeface="Calibri"/>
              </a:rPr>
              <a:t> </a:t>
            </a:r>
          </a:p>
        </p:txBody>
      </p:sp>
      <p:sp>
        <p:nvSpPr>
          <p:cNvPr id="41" name="文本框 40">
            <a:extLst>
              <a:ext uri="{FF2B5EF4-FFF2-40B4-BE49-F238E27FC236}">
                <a16:creationId xmlns:a16="http://schemas.microsoft.com/office/drawing/2014/main" xmlns="" id="{81271AB2-D085-49C9-B8DF-C51E6DEC64DF}"/>
              </a:ext>
            </a:extLst>
          </p:cNvPr>
          <p:cNvSpPr txBox="1"/>
          <p:nvPr/>
        </p:nvSpPr>
        <p:spPr>
          <a:xfrm>
            <a:off x="1162509" y="4161597"/>
            <a:ext cx="358839" cy="219752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8005" tIns="48005" rIns="48005" bIns="48005" numCol="1" spcCol="38100" rtlCol="0" anchor="t">
            <a:spAutoFit/>
          </a:bodyPr>
          <a:lstStyle/>
          <a:p>
            <a:pPr hangingPunct="0"/>
            <a:r>
              <a:rPr lang="zh-CN" altLang="en-US" sz="2730" b="1" dirty="0" smtClean="0">
                <a:latin typeface="+mn-ea"/>
                <a:cs typeface="微软雅黑"/>
                <a:sym typeface="Calibri" panose="020F0502020204030204"/>
              </a:rPr>
              <a:t>解析器工厂</a:t>
            </a:r>
            <a:endParaRPr lang="en-US" altLang="zh-CN" sz="2730" b="1" dirty="0">
              <a:latin typeface="+mn-ea"/>
              <a:cs typeface="微软雅黑"/>
              <a:sym typeface="Calibri" panose="020F0502020204030204"/>
            </a:endParaRPr>
          </a:p>
        </p:txBody>
      </p:sp>
      <p:sp>
        <p:nvSpPr>
          <p:cNvPr id="46" name="圆角矩形 45"/>
          <p:cNvSpPr/>
          <p:nvPr/>
        </p:nvSpPr>
        <p:spPr>
          <a:xfrm>
            <a:off x="5166329" y="4537063"/>
            <a:ext cx="2066413" cy="385040"/>
          </a:xfrm>
          <a:prstGeom prst="roundRect">
            <a:avLst/>
          </a:prstGeom>
          <a:solidFill>
            <a:srgbClr val="DDDDDD"/>
          </a:solidFill>
          <a:ln>
            <a:noFill/>
          </a:ln>
          <a:effectLst>
            <a:outerShdw dist="35921" dir="2700000" algn="ctr" rotWithShape="0">
              <a:srgbClr val="969696"/>
            </a:outerShdw>
          </a:effectLst>
          <a:extLst>
            <a:ext uri="{91240B29-F687-4F45-9708-019B960494DF}">
              <a14:hiddenLine xmlns:a14="http://schemas.microsoft.com/office/drawing/2010/main" w="9525" cap="rnd" algn="ctr">
                <a:solidFill>
                  <a:schemeClr val="tx1"/>
                </a:solidFill>
                <a:prstDash val="sysDot"/>
                <a:round/>
                <a:headEnd/>
                <a:tailEnd/>
              </a14:hiddenLine>
            </a:ext>
          </a:extLst>
        </p:spPr>
        <p:txBody>
          <a:bodyPr wrap="none" anchor="ctr"/>
          <a:lstStyle/>
          <a:p>
            <a:r>
              <a:rPr lang="zh-CN" altLang="en-US" sz="1575" dirty="0">
                <a:latin typeface="+mn-ea"/>
                <a:sym typeface="Calibri"/>
              </a:rPr>
              <a:t> </a:t>
            </a:r>
            <a:r>
              <a:rPr lang="en-US" altLang="zh-CN" sz="1575" dirty="0" smtClean="0">
                <a:latin typeface="+mn-ea"/>
                <a:sym typeface="Calibri"/>
              </a:rPr>
              <a:t>AbstractResolver</a:t>
            </a:r>
            <a:endParaRPr lang="zh-CN" altLang="en-US" sz="1575" dirty="0">
              <a:latin typeface="+mn-ea"/>
              <a:sym typeface="Calibri"/>
            </a:endParaRPr>
          </a:p>
        </p:txBody>
      </p:sp>
      <p:sp>
        <p:nvSpPr>
          <p:cNvPr id="48" name="圆角矩形 47"/>
          <p:cNvSpPr/>
          <p:nvPr/>
        </p:nvSpPr>
        <p:spPr>
          <a:xfrm>
            <a:off x="5183691" y="5226039"/>
            <a:ext cx="2066413" cy="385040"/>
          </a:xfrm>
          <a:prstGeom prst="roundRect">
            <a:avLst/>
          </a:prstGeom>
          <a:solidFill>
            <a:srgbClr val="DDDDDD"/>
          </a:solidFill>
          <a:ln>
            <a:noFill/>
          </a:ln>
          <a:effectLst>
            <a:outerShdw dist="35921" dir="2700000" algn="ctr" rotWithShape="0">
              <a:srgbClr val="969696"/>
            </a:outerShdw>
          </a:effectLst>
          <a:extLst>
            <a:ext uri="{91240B29-F687-4F45-9708-019B960494DF}">
              <a14:hiddenLine xmlns:a14="http://schemas.microsoft.com/office/drawing/2010/main" w="9525" cap="rnd" algn="ctr">
                <a:solidFill>
                  <a:schemeClr val="tx1"/>
                </a:solidFill>
                <a:prstDash val="sysDot"/>
                <a:round/>
                <a:headEnd/>
                <a:tailEnd/>
              </a14:hiddenLine>
            </a:ext>
          </a:extLst>
        </p:spPr>
        <p:txBody>
          <a:bodyPr wrap="none" anchor="ctr"/>
          <a:lstStyle/>
          <a:p>
            <a:r>
              <a:rPr lang="en-US" altLang="zh-CN" sz="1575" dirty="0" smtClean="0">
                <a:latin typeface="+mn-ea"/>
                <a:sym typeface="Calibri"/>
              </a:rPr>
              <a:t>      Resolver</a:t>
            </a:r>
            <a:endParaRPr lang="zh-CN" altLang="en-US" sz="1575" dirty="0">
              <a:latin typeface="+mn-ea"/>
              <a:sym typeface="Calibri"/>
            </a:endParaRPr>
          </a:p>
        </p:txBody>
      </p:sp>
      <p:sp>
        <p:nvSpPr>
          <p:cNvPr id="49" name="圆角矩形 48"/>
          <p:cNvSpPr/>
          <p:nvPr/>
        </p:nvSpPr>
        <p:spPr>
          <a:xfrm>
            <a:off x="10730193" y="3732888"/>
            <a:ext cx="1490843" cy="3149251"/>
          </a:xfrm>
          <a:prstGeom prst="roundRect">
            <a:avLst/>
          </a:prstGeom>
          <a:solidFill>
            <a:srgbClr val="DDDDDD"/>
          </a:solidFill>
          <a:ln>
            <a:noFill/>
          </a:ln>
          <a:effectLst>
            <a:outerShdw dist="35921" dir="2700000" algn="ctr" rotWithShape="0">
              <a:srgbClr val="969696"/>
            </a:outerShdw>
          </a:effectLst>
          <a:extLst>
            <a:ext uri="{91240B29-F687-4F45-9708-019B960494DF}">
              <a14:hiddenLine xmlns:a14="http://schemas.microsoft.com/office/drawing/2010/main" w="9525" cap="rnd" algn="ctr">
                <a:solidFill>
                  <a:schemeClr val="tx1"/>
                </a:solidFill>
                <a:prstDash val="sysDot"/>
                <a:round/>
                <a:headEnd/>
                <a:tailEnd/>
              </a14:hiddenLine>
            </a:ext>
          </a:extLst>
        </p:spPr>
        <p:txBody>
          <a:bodyPr wrap="none" anchor="ctr"/>
          <a:lstStyle/>
          <a:p>
            <a:r>
              <a:rPr lang="zh-CN" altLang="en-US" sz="1575" dirty="0">
                <a:latin typeface="+mn-ea"/>
                <a:sym typeface="Calibri"/>
              </a:rPr>
              <a:t> </a:t>
            </a:r>
          </a:p>
        </p:txBody>
      </p:sp>
      <p:sp>
        <p:nvSpPr>
          <p:cNvPr id="56" name="圆角矩形 55"/>
          <p:cNvSpPr/>
          <p:nvPr/>
        </p:nvSpPr>
        <p:spPr>
          <a:xfrm>
            <a:off x="10778962" y="6320395"/>
            <a:ext cx="1400846" cy="370057"/>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hangingPunct="0"/>
            <a:r>
              <a:rPr lang="en-US" altLang="zh-CN" sz="1470" b="1" dirty="0">
                <a:solidFill>
                  <a:schemeClr val="tx1"/>
                </a:solidFill>
                <a:latin typeface="+mn-ea"/>
                <a:sym typeface="Calibri"/>
              </a:rPr>
              <a:t>Resource</a:t>
            </a:r>
            <a:endParaRPr lang="zh-CN" altLang="en-US" sz="1470" b="1" dirty="0">
              <a:solidFill>
                <a:schemeClr val="tx1"/>
              </a:solidFill>
              <a:latin typeface="+mn-ea"/>
              <a:sym typeface="Calibri"/>
            </a:endParaRPr>
          </a:p>
        </p:txBody>
      </p:sp>
      <p:sp>
        <p:nvSpPr>
          <p:cNvPr id="66" name="圆角矩形 65"/>
          <p:cNvSpPr/>
          <p:nvPr/>
        </p:nvSpPr>
        <p:spPr>
          <a:xfrm>
            <a:off x="10778961" y="5897516"/>
            <a:ext cx="1400847" cy="357542"/>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hangingPunct="0"/>
            <a:r>
              <a:rPr lang="en-US" altLang="zh-CN" sz="1470" b="1" dirty="0" smtClean="0">
                <a:solidFill>
                  <a:schemeClr val="tx1"/>
                </a:solidFill>
                <a:latin typeface="+mn-ea"/>
                <a:sym typeface="Calibri"/>
              </a:rPr>
              <a:t>HttpResource</a:t>
            </a:r>
            <a:endParaRPr lang="zh-CN" altLang="en-US" sz="1470" b="1" dirty="0">
              <a:solidFill>
                <a:schemeClr val="tx1"/>
              </a:solidFill>
              <a:latin typeface="+mn-ea"/>
              <a:sym typeface="Calibri"/>
            </a:endParaRPr>
          </a:p>
        </p:txBody>
      </p:sp>
      <p:sp>
        <p:nvSpPr>
          <p:cNvPr id="68" name="圆角矩形 67"/>
          <p:cNvSpPr/>
          <p:nvPr/>
        </p:nvSpPr>
        <p:spPr>
          <a:xfrm>
            <a:off x="10779887" y="5445085"/>
            <a:ext cx="1400847" cy="357542"/>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hangingPunct="0"/>
            <a:r>
              <a:rPr lang="en-US" altLang="zh-CN" sz="1470" b="1" dirty="0" smtClean="0">
                <a:solidFill>
                  <a:schemeClr val="tx1"/>
                </a:solidFill>
                <a:latin typeface="+mn-ea"/>
                <a:sym typeface="Calibri"/>
              </a:rPr>
              <a:t>FileResource</a:t>
            </a:r>
            <a:endParaRPr lang="zh-CN" altLang="en-US" sz="1470" b="1" dirty="0">
              <a:solidFill>
                <a:schemeClr val="tx1"/>
              </a:solidFill>
              <a:latin typeface="+mn-ea"/>
              <a:sym typeface="Calibri"/>
            </a:endParaRPr>
          </a:p>
        </p:txBody>
      </p:sp>
      <p:sp>
        <p:nvSpPr>
          <p:cNvPr id="80" name="圆角矩形 79"/>
          <p:cNvSpPr/>
          <p:nvPr/>
        </p:nvSpPr>
        <p:spPr>
          <a:xfrm>
            <a:off x="10766769" y="5009462"/>
            <a:ext cx="1400847" cy="357542"/>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hangingPunct="0"/>
            <a:r>
              <a:rPr lang="en-US" altLang="zh-CN" sz="1470" b="1" dirty="0" smtClean="0">
                <a:solidFill>
                  <a:schemeClr val="tx1"/>
                </a:solidFill>
                <a:latin typeface="+mn-ea"/>
                <a:sym typeface="Calibri"/>
              </a:rPr>
              <a:t>XmlResource</a:t>
            </a:r>
            <a:endParaRPr lang="zh-CN" altLang="en-US" sz="1470" b="1" dirty="0">
              <a:solidFill>
                <a:schemeClr val="tx1"/>
              </a:solidFill>
              <a:latin typeface="+mn-ea"/>
              <a:sym typeface="Calibri"/>
            </a:endParaRPr>
          </a:p>
        </p:txBody>
      </p:sp>
      <p:sp>
        <p:nvSpPr>
          <p:cNvPr id="81" name="圆角矩形 80"/>
          <p:cNvSpPr/>
          <p:nvPr/>
        </p:nvSpPr>
        <p:spPr>
          <a:xfrm>
            <a:off x="10761574" y="4573966"/>
            <a:ext cx="1400847" cy="357542"/>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hangingPunct="0"/>
            <a:r>
              <a:rPr lang="en-US" altLang="zh-CN" sz="1470" b="1" dirty="0" smtClean="0">
                <a:solidFill>
                  <a:schemeClr val="tx1"/>
                </a:solidFill>
                <a:latin typeface="+mn-ea"/>
                <a:sym typeface="Calibri"/>
              </a:rPr>
              <a:t>CsvResource</a:t>
            </a:r>
            <a:endParaRPr lang="zh-CN" altLang="en-US" sz="1470" b="1" dirty="0">
              <a:solidFill>
                <a:schemeClr val="tx1"/>
              </a:solidFill>
              <a:latin typeface="+mn-ea"/>
              <a:sym typeface="Calibri"/>
            </a:endParaRPr>
          </a:p>
        </p:txBody>
      </p:sp>
      <p:sp>
        <p:nvSpPr>
          <p:cNvPr id="83" name="圆角矩形 82"/>
          <p:cNvSpPr/>
          <p:nvPr/>
        </p:nvSpPr>
        <p:spPr>
          <a:xfrm>
            <a:off x="10761573" y="4129939"/>
            <a:ext cx="1400847" cy="357542"/>
          </a:xfrm>
          <a:prstGeom prst="roundRect">
            <a:avLst/>
          </a:prstGeom>
          <a:solidFill>
            <a:schemeClr val="bg1"/>
          </a:solidFill>
          <a:ln/>
        </p:spPr>
        <p:style>
          <a:lnRef idx="2">
            <a:schemeClr val="accent6">
              <a:shade val="50000"/>
            </a:schemeClr>
          </a:lnRef>
          <a:fillRef idx="1">
            <a:schemeClr val="accent6"/>
          </a:fillRef>
          <a:effectRef idx="0">
            <a:schemeClr val="accent6"/>
          </a:effectRef>
          <a:fontRef idx="minor">
            <a:schemeClr val="lt1"/>
          </a:fontRef>
        </p:style>
        <p:txBody>
          <a:bodyPr rot="0" spcFirstLastPara="1" vertOverflow="overflow" horzOverflow="overflow" vert="horz" wrap="square" lIns="48005" tIns="48005" rIns="48005" bIns="48005" numCol="1" spcCol="38100" rtlCol="0" anchor="t">
            <a:spAutoFit/>
          </a:bodyPr>
          <a:lstStyle/>
          <a:p>
            <a:pPr algn="ctr" hangingPunct="0"/>
            <a:r>
              <a:rPr lang="en-US" altLang="zh-CN" sz="1470" b="1" dirty="0" smtClean="0">
                <a:solidFill>
                  <a:schemeClr val="tx1"/>
                </a:solidFill>
                <a:latin typeface="+mn-ea"/>
                <a:sym typeface="Calibri"/>
              </a:rPr>
              <a:t>FtpResource</a:t>
            </a:r>
            <a:endParaRPr lang="zh-CN" altLang="en-US" sz="1470" b="1" dirty="0">
              <a:solidFill>
                <a:schemeClr val="tx1"/>
              </a:solidFill>
              <a:latin typeface="+mn-ea"/>
              <a:sym typeface="Calibri"/>
            </a:endParaRPr>
          </a:p>
        </p:txBody>
      </p:sp>
      <p:sp>
        <p:nvSpPr>
          <p:cNvPr id="2" name="文本框 1"/>
          <p:cNvSpPr txBox="1"/>
          <p:nvPr/>
        </p:nvSpPr>
        <p:spPr>
          <a:xfrm>
            <a:off x="11164999" y="3652083"/>
            <a:ext cx="184731" cy="492443"/>
          </a:xfrm>
          <a:prstGeom prst="rect">
            <a:avLst/>
          </a:prstGeom>
          <a:noFill/>
        </p:spPr>
        <p:txBody>
          <a:bodyPr wrap="square" rtlCol="0">
            <a:spAutoFit/>
          </a:bodyPr>
          <a:lstStyle/>
          <a:p>
            <a:r>
              <a:rPr lang="en-US" altLang="zh-CN" dirty="0" smtClean="0"/>
              <a:t>…</a:t>
            </a:r>
            <a:endParaRPr lang="zh-CN" altLang="en-US" dirty="0"/>
          </a:p>
        </p:txBody>
      </p:sp>
      <p:sp>
        <p:nvSpPr>
          <p:cNvPr id="84" name="文本框 83"/>
          <p:cNvSpPr txBox="1"/>
          <p:nvPr/>
        </p:nvSpPr>
        <p:spPr>
          <a:xfrm>
            <a:off x="6014804" y="5645788"/>
            <a:ext cx="184731" cy="492443"/>
          </a:xfrm>
          <a:prstGeom prst="rect">
            <a:avLst/>
          </a:prstGeom>
          <a:noFill/>
        </p:spPr>
        <p:txBody>
          <a:bodyPr wrap="square" rtlCol="0">
            <a:spAutoFit/>
          </a:bodyPr>
          <a:lstStyle/>
          <a:p>
            <a:r>
              <a:rPr lang="en-US" altLang="zh-CN" dirty="0" smtClean="0"/>
              <a:t>…</a:t>
            </a:r>
            <a:endParaRPr lang="zh-CN" altLang="en-US" dirty="0"/>
          </a:p>
        </p:txBody>
      </p:sp>
      <p:sp>
        <p:nvSpPr>
          <p:cNvPr id="88" name="圆角矩形 87"/>
          <p:cNvSpPr/>
          <p:nvPr/>
        </p:nvSpPr>
        <p:spPr>
          <a:xfrm>
            <a:off x="5205096" y="6187793"/>
            <a:ext cx="2066413" cy="385040"/>
          </a:xfrm>
          <a:prstGeom prst="roundRect">
            <a:avLst/>
          </a:prstGeom>
          <a:solidFill>
            <a:srgbClr val="DDDDDD"/>
          </a:solidFill>
          <a:ln>
            <a:noFill/>
          </a:ln>
          <a:effectLst>
            <a:outerShdw dist="35921" dir="2700000" algn="ctr" rotWithShape="0">
              <a:srgbClr val="969696"/>
            </a:outerShdw>
          </a:effectLst>
          <a:extLst>
            <a:ext uri="{91240B29-F687-4F45-9708-019B960494DF}">
              <a14:hiddenLine xmlns:a14="http://schemas.microsoft.com/office/drawing/2010/main" w="9525" cap="rnd" algn="ctr">
                <a:solidFill>
                  <a:schemeClr val="tx1"/>
                </a:solidFill>
                <a:prstDash val="sysDot"/>
                <a:round/>
                <a:headEnd/>
                <a:tailEnd/>
              </a14:hiddenLine>
            </a:ext>
          </a:extLst>
        </p:spPr>
        <p:txBody>
          <a:bodyPr wrap="none" anchor="ctr"/>
          <a:lstStyle/>
          <a:p>
            <a:r>
              <a:rPr lang="en-US" altLang="zh-CN" sz="1575" dirty="0" smtClean="0">
                <a:latin typeface="+mn-ea"/>
                <a:sym typeface="Calibri"/>
              </a:rPr>
              <a:t>      Converter</a:t>
            </a:r>
            <a:endParaRPr lang="zh-CN" altLang="en-US" sz="1575" dirty="0">
              <a:latin typeface="+mn-ea"/>
              <a:sym typeface="Calibri"/>
            </a:endParaRPr>
          </a:p>
        </p:txBody>
      </p:sp>
    </p:spTree>
    <p:extLst>
      <p:ext uri="{BB962C8B-B14F-4D97-AF65-F5344CB8AC3E}">
        <p14:creationId xmlns:p14="http://schemas.microsoft.com/office/powerpoint/2010/main" val="29974633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14604" y="2629391"/>
            <a:ext cx="2473643" cy="2473643"/>
          </a:xfrm>
          <a:prstGeom prst="ellipse">
            <a:avLst/>
          </a:prstGeom>
          <a:solidFill>
            <a:schemeClr val="accent5"/>
          </a:solid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p:spPr>
      </p:pic>
      <p:pic>
        <p:nvPicPr>
          <p:cNvPr id="5" name="图片占位符 2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096843" y="2883202"/>
            <a:ext cx="2473643" cy="2473643"/>
          </a:xfrm>
          <a:prstGeom prst="ellipse">
            <a:avLst/>
          </a:prstGeom>
          <a:solidFill>
            <a:schemeClr val="accent5"/>
          </a:solid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p:spPr>
      </p:pic>
      <p:pic>
        <p:nvPicPr>
          <p:cNvPr id="6" name="图片占位符 26"/>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7509724" y="5601553"/>
            <a:ext cx="2475865" cy="2473643"/>
          </a:xfrm>
          <a:prstGeom prst="ellipse">
            <a:avLst/>
          </a:prstGeom>
          <a:solidFill>
            <a:schemeClr val="accent5"/>
          </a:solid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p:spPr>
      </p:pic>
      <p:pic>
        <p:nvPicPr>
          <p:cNvPr id="7" name="图片占位符 1"/>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95542" y="3242781"/>
            <a:ext cx="2473643" cy="2473643"/>
          </a:xfrm>
          <a:prstGeom prst="ellipse">
            <a:avLst/>
          </a:prstGeom>
          <a:blipFill>
            <a:blip r:embed="rId7" cstate="screen">
              <a:extLst>
                <a:ext uri="{28A0092B-C50C-407E-A947-70E740481C1C}">
                  <a14:useLocalDpi xmlns:a14="http://schemas.microsoft.com/office/drawing/2010/main"/>
                </a:ext>
              </a:extLst>
            </a:blip>
            <a:stretch>
              <a:fillRect/>
            </a:stretch>
          </a:blip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p:spPr>
      </p:pic>
      <p:pic>
        <p:nvPicPr>
          <p:cNvPr id="8" name="图片占位符 2"/>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678898" y="5103034"/>
            <a:ext cx="2473643" cy="2473643"/>
          </a:xfrm>
          <a:prstGeom prst="ellipse">
            <a:avLst/>
          </a:prstGeom>
          <a:solidFill>
            <a:schemeClr val="accent5"/>
          </a:solid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p:spPr>
      </p:pic>
      <p:sp>
        <p:nvSpPr>
          <p:cNvPr id="9" name="Rounded Rectangle 36"/>
          <p:cNvSpPr/>
          <p:nvPr/>
        </p:nvSpPr>
        <p:spPr>
          <a:xfrm>
            <a:off x="10733425" y="3217595"/>
            <a:ext cx="1294748" cy="289038"/>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7988" tIns="0" rIns="0" bIns="63994" rtlCol="0" anchor="t"/>
          <a:lstStyle/>
          <a:p>
            <a:r>
              <a:rPr lang="zh-CN" altLang="en-US" sz="1260" b="1" dirty="0" smtClean="0">
                <a:latin typeface="+mj-ea"/>
                <a:ea typeface="+mj-ea"/>
                <a:cs typeface="Source Sans Pro ExtraLight"/>
              </a:rPr>
              <a:t>凭证系统</a:t>
            </a:r>
            <a:endParaRPr lang="en-US" sz="1260" b="1" dirty="0">
              <a:latin typeface="+mj-ea"/>
              <a:ea typeface="+mj-ea"/>
              <a:cs typeface="Source Sans Pro ExtraLight"/>
            </a:endParaRPr>
          </a:p>
        </p:txBody>
      </p:sp>
      <p:sp>
        <p:nvSpPr>
          <p:cNvPr id="10" name="Rounded Rectangle 33"/>
          <p:cNvSpPr/>
          <p:nvPr/>
        </p:nvSpPr>
        <p:spPr>
          <a:xfrm>
            <a:off x="5446186" y="5264266"/>
            <a:ext cx="1139816" cy="289038"/>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7988" tIns="0" rIns="0" bIns="63994" rtlCol="0" anchor="t"/>
          <a:lstStyle/>
          <a:p>
            <a:r>
              <a:rPr lang="zh-CN" altLang="en-US" sz="1260" b="1" dirty="0" smtClean="0">
                <a:latin typeface="+mj-ea"/>
                <a:ea typeface="+mj-ea"/>
                <a:cs typeface="Source Sans Pro ExtraLight"/>
              </a:rPr>
              <a:t>对账平台</a:t>
            </a:r>
            <a:endParaRPr lang="en-US" sz="1260" b="1" dirty="0">
              <a:latin typeface="+mj-ea"/>
              <a:ea typeface="+mj-ea"/>
              <a:cs typeface="Source Sans Pro ExtraLight"/>
            </a:endParaRPr>
          </a:p>
        </p:txBody>
      </p:sp>
      <p:sp>
        <p:nvSpPr>
          <p:cNvPr id="11" name="Rounded Rectangle 32"/>
          <p:cNvSpPr/>
          <p:nvPr/>
        </p:nvSpPr>
        <p:spPr>
          <a:xfrm>
            <a:off x="2539082" y="3404013"/>
            <a:ext cx="1139816" cy="289038"/>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7988" tIns="0" rIns="0" bIns="63994" rtlCol="0" anchor="t"/>
          <a:lstStyle/>
          <a:p>
            <a:r>
              <a:rPr lang="zh-CN" altLang="en-US" sz="1260" b="1" dirty="0" smtClean="0">
                <a:latin typeface="+mj-ea"/>
                <a:ea typeface="+mj-ea"/>
                <a:cs typeface="Source Sans Pro ExtraLight"/>
              </a:rPr>
              <a:t>支付系统</a:t>
            </a:r>
            <a:endParaRPr lang="en-US" sz="1260" b="1" dirty="0">
              <a:latin typeface="+mj-ea"/>
              <a:ea typeface="+mj-ea"/>
              <a:cs typeface="Source Sans Pro ExtraLight"/>
            </a:endParaRPr>
          </a:p>
        </p:txBody>
      </p:sp>
      <p:sp>
        <p:nvSpPr>
          <p:cNvPr id="12" name="Rounded Rectangle 34"/>
          <p:cNvSpPr/>
          <p:nvPr/>
        </p:nvSpPr>
        <p:spPr>
          <a:xfrm>
            <a:off x="7222608" y="2790200"/>
            <a:ext cx="1139816" cy="289038"/>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27988" tIns="0" rIns="0" bIns="63994" rtlCol="0" anchor="t"/>
          <a:lstStyle/>
          <a:p>
            <a:r>
              <a:rPr lang="zh-CN" altLang="en-US" sz="1260" b="1" dirty="0" smtClean="0">
                <a:latin typeface="+mj-ea"/>
                <a:ea typeface="+mj-ea"/>
                <a:cs typeface="Source Sans Pro ExtraLight"/>
              </a:rPr>
              <a:t>应收系统</a:t>
            </a:r>
            <a:endParaRPr lang="en-US" sz="1260" b="1" dirty="0">
              <a:latin typeface="+mj-ea"/>
              <a:ea typeface="+mj-ea"/>
              <a:cs typeface="Source Sans Pro ExtraLight"/>
            </a:endParaRPr>
          </a:p>
        </p:txBody>
      </p:sp>
      <p:sp>
        <p:nvSpPr>
          <p:cNvPr id="13" name="Rounded Rectangle 35"/>
          <p:cNvSpPr/>
          <p:nvPr/>
        </p:nvSpPr>
        <p:spPr>
          <a:xfrm>
            <a:off x="9164690" y="5954594"/>
            <a:ext cx="1255012" cy="289038"/>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27988" tIns="0" rIns="0" bIns="63994" rtlCol="0" anchor="t"/>
          <a:lstStyle/>
          <a:p>
            <a:r>
              <a:rPr lang="zh-CN" altLang="en-US" sz="1400" b="1" dirty="0" smtClean="0">
                <a:latin typeface="+mj-ea"/>
                <a:ea typeface="+mj-ea"/>
                <a:cs typeface="Source Sans Pro ExtraLight"/>
              </a:rPr>
              <a:t>电票系统</a:t>
            </a:r>
            <a:endParaRPr lang="en-US" sz="1400" b="1" dirty="0">
              <a:latin typeface="+mj-ea"/>
              <a:ea typeface="+mj-ea"/>
              <a:cs typeface="Source Sans Pro ExtraLight"/>
            </a:endParaRPr>
          </a:p>
        </p:txBody>
      </p:sp>
      <p:sp>
        <p:nvSpPr>
          <p:cNvPr id="14" name="标题 5"/>
          <p:cNvSpPr txBox="1">
            <a:spLocks/>
          </p:cNvSpPr>
          <p:nvPr/>
        </p:nvSpPr>
        <p:spPr>
          <a:xfrm>
            <a:off x="2228852" y="1239137"/>
            <a:ext cx="6928795"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a:ea typeface="方正兰亭粗黑_GBK"/>
              </a:rPr>
              <a:t>四</a:t>
            </a:r>
            <a:r>
              <a:rPr lang="zh-CN" altLang="en-US" sz="3000" dirty="0" smtClean="0">
                <a:ea typeface="方正兰亭粗黑_GBK"/>
              </a:rPr>
              <a:t>、原有优秀工作经验介绍</a:t>
            </a:r>
            <a:endParaRPr lang="zh-CN" altLang="en-US" sz="3000" dirty="0">
              <a:ea typeface="方正兰亭粗黑_GBK"/>
            </a:endParaRPr>
          </a:p>
        </p:txBody>
      </p:sp>
    </p:spTree>
    <p:extLst>
      <p:ext uri="{BB962C8B-B14F-4D97-AF65-F5344CB8AC3E}">
        <p14:creationId xmlns:p14="http://schemas.microsoft.com/office/powerpoint/2010/main" val="724933395"/>
      </p:ext>
    </p:extLst>
  </p:cSld>
  <p:clrMapOvr>
    <a:masterClrMapping/>
  </p:clrMapOvr>
  <mc:AlternateContent xmlns:mc="http://schemas.openxmlformats.org/markup-compatibility/2006" xmlns:p14="http://schemas.microsoft.com/office/powerpoint/2010/main">
    <mc:Choice Requires="p14">
      <p:transition p14:dur="0" advTm="4000"/>
    </mc:Choice>
    <mc:Fallback xmlns="">
      <p:transition advTm="4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accel="65000" fill="hold" nodeType="afterEffect" p14:presetBounceEnd="58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8000">
                                          <p:cBhvr additive="base">
                                            <p:cTn id="7" dur="1500" fill="hold"/>
                                            <p:tgtEl>
                                              <p:spTgt spid="7"/>
                                            </p:tgtEl>
                                            <p:attrNameLst>
                                              <p:attrName>ppt_x</p:attrName>
                                            </p:attrNameLst>
                                          </p:cBhvr>
                                          <p:tavLst>
                                            <p:tav tm="0">
                                              <p:val>
                                                <p:strVal val="0-#ppt_w/2"/>
                                              </p:val>
                                            </p:tav>
                                            <p:tav tm="100000">
                                              <p:val>
                                                <p:strVal val="#ppt_x"/>
                                              </p:val>
                                            </p:tav>
                                          </p:tavLst>
                                        </p:anim>
                                        <p:anim calcmode="lin" valueType="num" p14:bounceEnd="58000">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accel="65000" fill="hold" nodeType="withEffect" p14:presetBounceEnd="58000">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14:bounceEnd="58000">
                                          <p:cBhvr additive="base">
                                            <p:cTn id="11" dur="1500" fill="hold"/>
                                            <p:tgtEl>
                                              <p:spTgt spid="8"/>
                                            </p:tgtEl>
                                            <p:attrNameLst>
                                              <p:attrName>ppt_x</p:attrName>
                                            </p:attrNameLst>
                                          </p:cBhvr>
                                          <p:tavLst>
                                            <p:tav tm="0">
                                              <p:val>
                                                <p:strVal val="#ppt_x"/>
                                              </p:val>
                                            </p:tav>
                                            <p:tav tm="100000">
                                              <p:val>
                                                <p:strVal val="#ppt_x"/>
                                              </p:val>
                                            </p:tav>
                                          </p:tavLst>
                                        </p:anim>
                                        <p:anim calcmode="lin" valueType="num" p14:bounceEnd="58000">
                                          <p:cBhvr additive="base">
                                            <p:cTn id="12" dur="15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3" accel="65000" fill="hold" nodeType="withEffect" p14:presetBounceEnd="58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58000">
                                          <p:cBhvr additive="base">
                                            <p:cTn id="15" dur="1500" fill="hold"/>
                                            <p:tgtEl>
                                              <p:spTgt spid="4"/>
                                            </p:tgtEl>
                                            <p:attrNameLst>
                                              <p:attrName>ppt_x</p:attrName>
                                            </p:attrNameLst>
                                          </p:cBhvr>
                                          <p:tavLst>
                                            <p:tav tm="0">
                                              <p:val>
                                                <p:strVal val="1+#ppt_w/2"/>
                                              </p:val>
                                            </p:tav>
                                            <p:tav tm="100000">
                                              <p:val>
                                                <p:strVal val="#ppt_x"/>
                                              </p:val>
                                            </p:tav>
                                          </p:tavLst>
                                        </p:anim>
                                        <p:anim calcmode="lin" valueType="num" p14:bounceEnd="58000">
                                          <p:cBhvr additive="base">
                                            <p:cTn id="16" dur="1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12" accel="65000" fill="hold" nodeType="withEffect" p14:presetBounceEnd="58000">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14:bounceEnd="58000">
                                          <p:cBhvr additive="base">
                                            <p:cTn id="19" dur="1500" fill="hold"/>
                                            <p:tgtEl>
                                              <p:spTgt spid="6"/>
                                            </p:tgtEl>
                                            <p:attrNameLst>
                                              <p:attrName>ppt_x</p:attrName>
                                            </p:attrNameLst>
                                          </p:cBhvr>
                                          <p:tavLst>
                                            <p:tav tm="0">
                                              <p:val>
                                                <p:strVal val="0-#ppt_w/2"/>
                                              </p:val>
                                            </p:tav>
                                            <p:tav tm="100000">
                                              <p:val>
                                                <p:strVal val="#ppt_x"/>
                                              </p:val>
                                            </p:tav>
                                          </p:tavLst>
                                        </p:anim>
                                        <p:anim calcmode="lin" valueType="num" p14:bounceEnd="58000">
                                          <p:cBhvr additive="base">
                                            <p:cTn id="20" dur="1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6" accel="65000" fill="hold" nodeType="withEffect" p14:presetBounceEnd="58000">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14:bounceEnd="58000">
                                          <p:cBhvr additive="base">
                                            <p:cTn id="23" dur="1500" fill="hold"/>
                                            <p:tgtEl>
                                              <p:spTgt spid="5"/>
                                            </p:tgtEl>
                                            <p:attrNameLst>
                                              <p:attrName>ppt_x</p:attrName>
                                            </p:attrNameLst>
                                          </p:cBhvr>
                                          <p:tavLst>
                                            <p:tav tm="0">
                                              <p:val>
                                                <p:strVal val="1+#ppt_w/2"/>
                                              </p:val>
                                            </p:tav>
                                            <p:tav tm="100000">
                                              <p:val>
                                                <p:strVal val="#ppt_x"/>
                                              </p:val>
                                            </p:tav>
                                          </p:tavLst>
                                        </p:anim>
                                        <p:anim calcmode="lin" valueType="num" p14:bounceEnd="58000">
                                          <p:cBhvr additive="base">
                                            <p:cTn id="24" dur="1500" fill="hold"/>
                                            <p:tgtEl>
                                              <p:spTgt spid="5"/>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53" presetClass="entr" presetSubtype="16"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childTnLst>
                              </p:cTn>
                            </p:par>
                            <p:par>
                              <p:cTn id="37" fill="hold">
                                <p:stCondLst>
                                  <p:cond delay="2500"/>
                                </p:stCondLst>
                                <p:childTnLst>
                                  <p:par>
                                    <p:cTn id="38" presetID="53" presetClass="entr" presetSubtype="16"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p:cTn id="40" dur="500" fill="hold"/>
                                            <p:tgtEl>
                                              <p:spTgt spid="12"/>
                                            </p:tgtEl>
                                            <p:attrNameLst>
                                              <p:attrName>ppt_w</p:attrName>
                                            </p:attrNameLst>
                                          </p:cBhvr>
                                          <p:tavLst>
                                            <p:tav tm="0">
                                              <p:val>
                                                <p:fltVal val="0"/>
                                              </p:val>
                                            </p:tav>
                                            <p:tav tm="100000">
                                              <p:val>
                                                <p:strVal val="#ppt_w"/>
                                              </p:val>
                                            </p:tav>
                                          </p:tavLst>
                                        </p:anim>
                                        <p:anim calcmode="lin" valueType="num">
                                          <p:cBhvr>
                                            <p:cTn id="41" dur="500" fill="hold"/>
                                            <p:tgtEl>
                                              <p:spTgt spid="12"/>
                                            </p:tgtEl>
                                            <p:attrNameLst>
                                              <p:attrName>ppt_h</p:attrName>
                                            </p:attrNameLst>
                                          </p:cBhvr>
                                          <p:tavLst>
                                            <p:tav tm="0">
                                              <p:val>
                                                <p:fltVal val="0"/>
                                              </p:val>
                                            </p:tav>
                                            <p:tav tm="100000">
                                              <p:val>
                                                <p:strVal val="#ppt_h"/>
                                              </p:val>
                                            </p:tav>
                                          </p:tavLst>
                                        </p:anim>
                                        <p:animEffect transition="in" filter="fade">
                                          <p:cBhvr>
                                            <p:cTn id="42" dur="500"/>
                                            <p:tgtEl>
                                              <p:spTgt spid="12"/>
                                            </p:tgtEl>
                                          </p:cBhvr>
                                        </p:animEffect>
                                      </p:childTnLst>
                                    </p:cTn>
                                  </p:par>
                                </p:childTnLst>
                              </p:cTn>
                            </p:par>
                            <p:par>
                              <p:cTn id="43" fill="hold">
                                <p:stCondLst>
                                  <p:cond delay="3000"/>
                                </p:stCondLst>
                                <p:childTnLst>
                                  <p:par>
                                    <p:cTn id="44" presetID="53" presetClass="entr" presetSubtype="16" fill="hold" grpId="0" nodeType="afterEffect">
                                      <p:stCondLst>
                                        <p:cond delay="0"/>
                                      </p:stCondLst>
                                      <p:childTnLst>
                                        <p:set>
                                          <p:cBhvr>
                                            <p:cTn id="45" dur="1" fill="hold">
                                              <p:stCondLst>
                                                <p:cond delay="0"/>
                                              </p:stCondLst>
                                            </p:cTn>
                                            <p:tgtEl>
                                              <p:spTgt spid="13"/>
                                            </p:tgtEl>
                                            <p:attrNameLst>
                                              <p:attrName>style.visibility</p:attrName>
                                            </p:attrNameLst>
                                          </p:cBhvr>
                                          <p:to>
                                            <p:strVal val="visible"/>
                                          </p:to>
                                        </p:set>
                                        <p:anim calcmode="lin" valueType="num">
                                          <p:cBhvr>
                                            <p:cTn id="46" dur="500" fill="hold"/>
                                            <p:tgtEl>
                                              <p:spTgt spid="13"/>
                                            </p:tgtEl>
                                            <p:attrNameLst>
                                              <p:attrName>ppt_w</p:attrName>
                                            </p:attrNameLst>
                                          </p:cBhvr>
                                          <p:tavLst>
                                            <p:tav tm="0">
                                              <p:val>
                                                <p:fltVal val="0"/>
                                              </p:val>
                                            </p:tav>
                                            <p:tav tm="100000">
                                              <p:val>
                                                <p:strVal val="#ppt_w"/>
                                              </p:val>
                                            </p:tav>
                                          </p:tavLst>
                                        </p:anim>
                                        <p:anim calcmode="lin" valueType="num">
                                          <p:cBhvr>
                                            <p:cTn id="47" dur="500" fill="hold"/>
                                            <p:tgtEl>
                                              <p:spTgt spid="13"/>
                                            </p:tgtEl>
                                            <p:attrNameLst>
                                              <p:attrName>ppt_h</p:attrName>
                                            </p:attrNameLst>
                                          </p:cBhvr>
                                          <p:tavLst>
                                            <p:tav tm="0">
                                              <p:val>
                                                <p:fltVal val="0"/>
                                              </p:val>
                                            </p:tav>
                                            <p:tav tm="100000">
                                              <p:val>
                                                <p:strVal val="#ppt_h"/>
                                              </p:val>
                                            </p:tav>
                                          </p:tavLst>
                                        </p:anim>
                                        <p:animEffect transition="in" filter="fade">
                                          <p:cBhvr>
                                            <p:cTn id="48" dur="500"/>
                                            <p:tgtEl>
                                              <p:spTgt spid="13"/>
                                            </p:tgtEl>
                                          </p:cBhvr>
                                        </p:animEffect>
                                      </p:childTnLst>
                                    </p:cTn>
                                  </p:par>
                                </p:childTnLst>
                              </p:cTn>
                            </p:par>
                            <p:par>
                              <p:cTn id="49" fill="hold">
                                <p:stCondLst>
                                  <p:cond delay="3500"/>
                                </p:stCondLst>
                                <p:childTnLst>
                                  <p:par>
                                    <p:cTn id="50" presetID="53" presetClass="entr" presetSubtype="16" fill="hold" grpId="0" nodeType="afterEffect">
                                      <p:stCondLst>
                                        <p:cond delay="0"/>
                                      </p:stCondLst>
                                      <p:childTnLst>
                                        <p:set>
                                          <p:cBhvr>
                                            <p:cTn id="51" dur="1" fill="hold">
                                              <p:stCondLst>
                                                <p:cond delay="0"/>
                                              </p:stCondLst>
                                            </p:cTn>
                                            <p:tgtEl>
                                              <p:spTgt spid="9"/>
                                            </p:tgtEl>
                                            <p:attrNameLst>
                                              <p:attrName>style.visibility</p:attrName>
                                            </p:attrNameLst>
                                          </p:cBhvr>
                                          <p:to>
                                            <p:strVal val="visible"/>
                                          </p:to>
                                        </p:set>
                                        <p:anim calcmode="lin" valueType="num">
                                          <p:cBhvr>
                                            <p:cTn id="52" dur="500" fill="hold"/>
                                            <p:tgtEl>
                                              <p:spTgt spid="9"/>
                                            </p:tgtEl>
                                            <p:attrNameLst>
                                              <p:attrName>ppt_w</p:attrName>
                                            </p:attrNameLst>
                                          </p:cBhvr>
                                          <p:tavLst>
                                            <p:tav tm="0">
                                              <p:val>
                                                <p:fltVal val="0"/>
                                              </p:val>
                                            </p:tav>
                                            <p:tav tm="100000">
                                              <p:val>
                                                <p:strVal val="#ppt_w"/>
                                              </p:val>
                                            </p:tav>
                                          </p:tavLst>
                                        </p:anim>
                                        <p:anim calcmode="lin" valueType="num">
                                          <p:cBhvr>
                                            <p:cTn id="53" dur="500" fill="hold"/>
                                            <p:tgtEl>
                                              <p:spTgt spid="9"/>
                                            </p:tgtEl>
                                            <p:attrNameLst>
                                              <p:attrName>ppt_h</p:attrName>
                                            </p:attrNameLst>
                                          </p:cBhvr>
                                          <p:tavLst>
                                            <p:tav tm="0">
                                              <p:val>
                                                <p:fltVal val="0"/>
                                              </p:val>
                                            </p:tav>
                                            <p:tav tm="100000">
                                              <p:val>
                                                <p:strVal val="#ppt_h"/>
                                              </p:val>
                                            </p:tav>
                                          </p:tavLst>
                                        </p:anim>
                                        <p:animEffect transition="in" filter="fade">
                                          <p:cBhvr>
                                            <p:cTn id="5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accel="6500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0-#ppt_w/2"/>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accel="6500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500" fill="hold"/>
                                            <p:tgtEl>
                                              <p:spTgt spid="8"/>
                                            </p:tgtEl>
                                            <p:attrNameLst>
                                              <p:attrName>ppt_x</p:attrName>
                                            </p:attrNameLst>
                                          </p:cBhvr>
                                          <p:tavLst>
                                            <p:tav tm="0">
                                              <p:val>
                                                <p:strVal val="#ppt_x"/>
                                              </p:val>
                                            </p:tav>
                                            <p:tav tm="100000">
                                              <p:val>
                                                <p:strVal val="#ppt_x"/>
                                              </p:val>
                                            </p:tav>
                                          </p:tavLst>
                                        </p:anim>
                                        <p:anim calcmode="lin" valueType="num">
                                          <p:cBhvr additive="base">
                                            <p:cTn id="12" dur="15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3" accel="6500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500" fill="hold"/>
                                            <p:tgtEl>
                                              <p:spTgt spid="4"/>
                                            </p:tgtEl>
                                            <p:attrNameLst>
                                              <p:attrName>ppt_x</p:attrName>
                                            </p:attrNameLst>
                                          </p:cBhvr>
                                          <p:tavLst>
                                            <p:tav tm="0">
                                              <p:val>
                                                <p:strVal val="1+#ppt_w/2"/>
                                              </p:val>
                                            </p:tav>
                                            <p:tav tm="100000">
                                              <p:val>
                                                <p:strVal val="#ppt_x"/>
                                              </p:val>
                                            </p:tav>
                                          </p:tavLst>
                                        </p:anim>
                                        <p:anim calcmode="lin" valueType="num">
                                          <p:cBhvr additive="base">
                                            <p:cTn id="16" dur="1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12" accel="6500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500" fill="hold"/>
                                            <p:tgtEl>
                                              <p:spTgt spid="6"/>
                                            </p:tgtEl>
                                            <p:attrNameLst>
                                              <p:attrName>ppt_x</p:attrName>
                                            </p:attrNameLst>
                                          </p:cBhvr>
                                          <p:tavLst>
                                            <p:tav tm="0">
                                              <p:val>
                                                <p:strVal val="0-#ppt_w/2"/>
                                              </p:val>
                                            </p:tav>
                                            <p:tav tm="100000">
                                              <p:val>
                                                <p:strVal val="#ppt_x"/>
                                              </p:val>
                                            </p:tav>
                                          </p:tavLst>
                                        </p:anim>
                                        <p:anim calcmode="lin" valueType="num">
                                          <p:cBhvr additive="base">
                                            <p:cTn id="20" dur="1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6" accel="6500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1500" fill="hold"/>
                                            <p:tgtEl>
                                              <p:spTgt spid="5"/>
                                            </p:tgtEl>
                                            <p:attrNameLst>
                                              <p:attrName>ppt_x</p:attrName>
                                            </p:attrNameLst>
                                          </p:cBhvr>
                                          <p:tavLst>
                                            <p:tav tm="0">
                                              <p:val>
                                                <p:strVal val="1+#ppt_w/2"/>
                                              </p:val>
                                            </p:tav>
                                            <p:tav tm="100000">
                                              <p:val>
                                                <p:strVal val="#ppt_x"/>
                                              </p:val>
                                            </p:tav>
                                          </p:tavLst>
                                        </p:anim>
                                        <p:anim calcmode="lin" valueType="num">
                                          <p:cBhvr additive="base">
                                            <p:cTn id="24" dur="1500" fill="hold"/>
                                            <p:tgtEl>
                                              <p:spTgt spid="5"/>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53" presetClass="entr" presetSubtype="16"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p:cTn id="28" dur="500" fill="hold"/>
                                            <p:tgtEl>
                                              <p:spTgt spid="11"/>
                                            </p:tgtEl>
                                            <p:attrNameLst>
                                              <p:attrName>ppt_w</p:attrName>
                                            </p:attrNameLst>
                                          </p:cBhvr>
                                          <p:tavLst>
                                            <p:tav tm="0">
                                              <p:val>
                                                <p:fltVal val="0"/>
                                              </p:val>
                                            </p:tav>
                                            <p:tav tm="100000">
                                              <p:val>
                                                <p:strVal val="#ppt_w"/>
                                              </p:val>
                                            </p:tav>
                                          </p:tavLst>
                                        </p:anim>
                                        <p:anim calcmode="lin" valueType="num">
                                          <p:cBhvr>
                                            <p:cTn id="29" dur="500" fill="hold"/>
                                            <p:tgtEl>
                                              <p:spTgt spid="11"/>
                                            </p:tgtEl>
                                            <p:attrNameLst>
                                              <p:attrName>ppt_h</p:attrName>
                                            </p:attrNameLst>
                                          </p:cBhvr>
                                          <p:tavLst>
                                            <p:tav tm="0">
                                              <p:val>
                                                <p:fltVal val="0"/>
                                              </p:val>
                                            </p:tav>
                                            <p:tav tm="100000">
                                              <p:val>
                                                <p:strVal val="#ppt_h"/>
                                              </p:val>
                                            </p:tav>
                                          </p:tavLst>
                                        </p:anim>
                                        <p:animEffect transition="in" filter="fade">
                                          <p:cBhvr>
                                            <p:cTn id="30" dur="500"/>
                                            <p:tgtEl>
                                              <p:spTgt spid="11"/>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childTnLst>
                              </p:cTn>
                            </p:par>
                            <p:par>
                              <p:cTn id="37" fill="hold">
                                <p:stCondLst>
                                  <p:cond delay="2500"/>
                                </p:stCondLst>
                                <p:childTnLst>
                                  <p:par>
                                    <p:cTn id="38" presetID="53" presetClass="entr" presetSubtype="16"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p:cTn id="40" dur="500" fill="hold"/>
                                            <p:tgtEl>
                                              <p:spTgt spid="12"/>
                                            </p:tgtEl>
                                            <p:attrNameLst>
                                              <p:attrName>ppt_w</p:attrName>
                                            </p:attrNameLst>
                                          </p:cBhvr>
                                          <p:tavLst>
                                            <p:tav tm="0">
                                              <p:val>
                                                <p:fltVal val="0"/>
                                              </p:val>
                                            </p:tav>
                                            <p:tav tm="100000">
                                              <p:val>
                                                <p:strVal val="#ppt_w"/>
                                              </p:val>
                                            </p:tav>
                                          </p:tavLst>
                                        </p:anim>
                                        <p:anim calcmode="lin" valueType="num">
                                          <p:cBhvr>
                                            <p:cTn id="41" dur="500" fill="hold"/>
                                            <p:tgtEl>
                                              <p:spTgt spid="12"/>
                                            </p:tgtEl>
                                            <p:attrNameLst>
                                              <p:attrName>ppt_h</p:attrName>
                                            </p:attrNameLst>
                                          </p:cBhvr>
                                          <p:tavLst>
                                            <p:tav tm="0">
                                              <p:val>
                                                <p:fltVal val="0"/>
                                              </p:val>
                                            </p:tav>
                                            <p:tav tm="100000">
                                              <p:val>
                                                <p:strVal val="#ppt_h"/>
                                              </p:val>
                                            </p:tav>
                                          </p:tavLst>
                                        </p:anim>
                                        <p:animEffect transition="in" filter="fade">
                                          <p:cBhvr>
                                            <p:cTn id="42" dur="500"/>
                                            <p:tgtEl>
                                              <p:spTgt spid="12"/>
                                            </p:tgtEl>
                                          </p:cBhvr>
                                        </p:animEffect>
                                      </p:childTnLst>
                                    </p:cTn>
                                  </p:par>
                                </p:childTnLst>
                              </p:cTn>
                            </p:par>
                            <p:par>
                              <p:cTn id="43" fill="hold">
                                <p:stCondLst>
                                  <p:cond delay="3000"/>
                                </p:stCondLst>
                                <p:childTnLst>
                                  <p:par>
                                    <p:cTn id="44" presetID="53" presetClass="entr" presetSubtype="16" fill="hold" grpId="0" nodeType="afterEffect">
                                      <p:stCondLst>
                                        <p:cond delay="0"/>
                                      </p:stCondLst>
                                      <p:childTnLst>
                                        <p:set>
                                          <p:cBhvr>
                                            <p:cTn id="45" dur="1" fill="hold">
                                              <p:stCondLst>
                                                <p:cond delay="0"/>
                                              </p:stCondLst>
                                            </p:cTn>
                                            <p:tgtEl>
                                              <p:spTgt spid="13"/>
                                            </p:tgtEl>
                                            <p:attrNameLst>
                                              <p:attrName>style.visibility</p:attrName>
                                            </p:attrNameLst>
                                          </p:cBhvr>
                                          <p:to>
                                            <p:strVal val="visible"/>
                                          </p:to>
                                        </p:set>
                                        <p:anim calcmode="lin" valueType="num">
                                          <p:cBhvr>
                                            <p:cTn id="46" dur="500" fill="hold"/>
                                            <p:tgtEl>
                                              <p:spTgt spid="13"/>
                                            </p:tgtEl>
                                            <p:attrNameLst>
                                              <p:attrName>ppt_w</p:attrName>
                                            </p:attrNameLst>
                                          </p:cBhvr>
                                          <p:tavLst>
                                            <p:tav tm="0">
                                              <p:val>
                                                <p:fltVal val="0"/>
                                              </p:val>
                                            </p:tav>
                                            <p:tav tm="100000">
                                              <p:val>
                                                <p:strVal val="#ppt_w"/>
                                              </p:val>
                                            </p:tav>
                                          </p:tavLst>
                                        </p:anim>
                                        <p:anim calcmode="lin" valueType="num">
                                          <p:cBhvr>
                                            <p:cTn id="47" dur="500" fill="hold"/>
                                            <p:tgtEl>
                                              <p:spTgt spid="13"/>
                                            </p:tgtEl>
                                            <p:attrNameLst>
                                              <p:attrName>ppt_h</p:attrName>
                                            </p:attrNameLst>
                                          </p:cBhvr>
                                          <p:tavLst>
                                            <p:tav tm="0">
                                              <p:val>
                                                <p:fltVal val="0"/>
                                              </p:val>
                                            </p:tav>
                                            <p:tav tm="100000">
                                              <p:val>
                                                <p:strVal val="#ppt_h"/>
                                              </p:val>
                                            </p:tav>
                                          </p:tavLst>
                                        </p:anim>
                                        <p:animEffect transition="in" filter="fade">
                                          <p:cBhvr>
                                            <p:cTn id="48" dur="500"/>
                                            <p:tgtEl>
                                              <p:spTgt spid="13"/>
                                            </p:tgtEl>
                                          </p:cBhvr>
                                        </p:animEffect>
                                      </p:childTnLst>
                                    </p:cTn>
                                  </p:par>
                                </p:childTnLst>
                              </p:cTn>
                            </p:par>
                            <p:par>
                              <p:cTn id="49" fill="hold">
                                <p:stCondLst>
                                  <p:cond delay="3500"/>
                                </p:stCondLst>
                                <p:childTnLst>
                                  <p:par>
                                    <p:cTn id="50" presetID="53" presetClass="entr" presetSubtype="16" fill="hold" grpId="0" nodeType="afterEffect">
                                      <p:stCondLst>
                                        <p:cond delay="0"/>
                                      </p:stCondLst>
                                      <p:childTnLst>
                                        <p:set>
                                          <p:cBhvr>
                                            <p:cTn id="51" dur="1" fill="hold">
                                              <p:stCondLst>
                                                <p:cond delay="0"/>
                                              </p:stCondLst>
                                            </p:cTn>
                                            <p:tgtEl>
                                              <p:spTgt spid="9"/>
                                            </p:tgtEl>
                                            <p:attrNameLst>
                                              <p:attrName>style.visibility</p:attrName>
                                            </p:attrNameLst>
                                          </p:cBhvr>
                                          <p:to>
                                            <p:strVal val="visible"/>
                                          </p:to>
                                        </p:set>
                                        <p:anim calcmode="lin" valueType="num">
                                          <p:cBhvr>
                                            <p:cTn id="52" dur="500" fill="hold"/>
                                            <p:tgtEl>
                                              <p:spTgt spid="9"/>
                                            </p:tgtEl>
                                            <p:attrNameLst>
                                              <p:attrName>ppt_w</p:attrName>
                                            </p:attrNameLst>
                                          </p:cBhvr>
                                          <p:tavLst>
                                            <p:tav tm="0">
                                              <p:val>
                                                <p:fltVal val="0"/>
                                              </p:val>
                                            </p:tav>
                                            <p:tav tm="100000">
                                              <p:val>
                                                <p:strVal val="#ppt_w"/>
                                              </p:val>
                                            </p:tav>
                                          </p:tavLst>
                                        </p:anim>
                                        <p:anim calcmode="lin" valueType="num">
                                          <p:cBhvr>
                                            <p:cTn id="53" dur="500" fill="hold"/>
                                            <p:tgtEl>
                                              <p:spTgt spid="9"/>
                                            </p:tgtEl>
                                            <p:attrNameLst>
                                              <p:attrName>ppt_h</p:attrName>
                                            </p:attrNameLst>
                                          </p:cBhvr>
                                          <p:tavLst>
                                            <p:tav tm="0">
                                              <p:val>
                                                <p:fltVal val="0"/>
                                              </p:val>
                                            </p:tav>
                                            <p:tav tm="100000">
                                              <p:val>
                                                <p:strVal val="#ppt_h"/>
                                              </p:val>
                                            </p:tav>
                                          </p:tavLst>
                                        </p:anim>
                                        <p:animEffect transition="in" filter="fade">
                                          <p:cBhvr>
                                            <p:cTn id="5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H_Title"/>
          <p:cNvSpPr txBox="1"/>
          <p:nvPr>
            <p:custDataLst>
              <p:tags r:id="rId2"/>
            </p:custDataLst>
          </p:nvPr>
        </p:nvSpPr>
        <p:spPr>
          <a:xfrm>
            <a:off x="5780170" y="3967410"/>
            <a:ext cx="6228950" cy="1848174"/>
          </a:xfrm>
          <a:prstGeom prst="rect">
            <a:avLst/>
          </a:prstGeom>
          <a:noFill/>
        </p:spPr>
        <p:txBody>
          <a:bodyPr vert="horz" wrap="square" lIns="0" tIns="0" rIns="0" bIns="0" rtlCol="0" anchor="t" anchorCtr="0">
            <a:normAutofit/>
          </a:bodyPr>
          <a:lstStyle/>
          <a:p>
            <a:pPr algn="just">
              <a:lnSpc>
                <a:spcPct val="130000"/>
              </a:lnSpc>
            </a:pPr>
            <a:r>
              <a:rPr lang="zh-CN" altLang="en-US" sz="2800" spc="630" dirty="0">
                <a:cs typeface="+mn-ea"/>
                <a:sym typeface="+mn-lt"/>
              </a:rPr>
              <a:t>自我</a:t>
            </a:r>
            <a:r>
              <a:rPr lang="zh-CN" altLang="en-US" sz="2800" spc="630" dirty="0" smtClean="0">
                <a:cs typeface="+mn-ea"/>
                <a:sym typeface="+mn-lt"/>
              </a:rPr>
              <a:t>评价</a:t>
            </a:r>
            <a:endParaRPr lang="en-US" altLang="zh-CN" sz="2800" spc="630" dirty="0">
              <a:cs typeface="+mn-ea"/>
              <a:sym typeface="+mn-lt"/>
            </a:endParaRPr>
          </a:p>
          <a:p>
            <a:r>
              <a:rPr lang="zh-CN" altLang="en-US" sz="1800" spc="210" dirty="0" smtClean="0">
                <a:cs typeface="+mn-ea"/>
                <a:sym typeface="+mn-lt"/>
              </a:rPr>
              <a:t>优点：</a:t>
            </a:r>
            <a:r>
              <a:rPr lang="zh-CN" altLang="en-US" sz="1800" dirty="0"/>
              <a:t>做事有条理，不错的表达能力和沟通能力</a:t>
            </a:r>
            <a:r>
              <a:rPr lang="zh-CN" altLang="en-US" sz="1800" dirty="0" smtClean="0"/>
              <a:t>，能够</a:t>
            </a:r>
            <a:r>
              <a:rPr lang="zh-CN" altLang="en-US" sz="1800" dirty="0"/>
              <a:t>认识自己的优缺点努力改正，不断完善</a:t>
            </a:r>
            <a:r>
              <a:rPr lang="zh-CN" altLang="en-US" sz="1800" dirty="0" smtClean="0"/>
              <a:t>自我</a:t>
            </a:r>
            <a:endParaRPr lang="en-US" altLang="zh-CN" sz="1800" dirty="0" smtClean="0"/>
          </a:p>
          <a:p>
            <a:endParaRPr lang="en-US" altLang="zh-CN" sz="1800" dirty="0"/>
          </a:p>
          <a:p>
            <a:r>
              <a:rPr lang="zh-CN" altLang="en-US" sz="1800" dirty="0" smtClean="0"/>
              <a:t>缺点：</a:t>
            </a:r>
            <a:r>
              <a:rPr lang="zh-CN" altLang="en-US" sz="1800" dirty="0"/>
              <a:t>缺乏冒险精神</a:t>
            </a:r>
            <a:r>
              <a:rPr lang="zh-CN" altLang="en-US" sz="1800" dirty="0" smtClean="0"/>
              <a:t>，有时候过于</a:t>
            </a:r>
            <a:r>
              <a:rPr lang="zh-CN" altLang="en-US" sz="1800" dirty="0"/>
              <a:t>追求</a:t>
            </a:r>
            <a:r>
              <a:rPr lang="zh-CN" altLang="en-US" sz="1800" dirty="0" smtClean="0"/>
              <a:t>沉稳</a:t>
            </a:r>
            <a:endParaRPr lang="en-US" altLang="zh-CN" sz="1800" dirty="0" smtClean="0"/>
          </a:p>
          <a:p>
            <a:endParaRPr lang="en-US" altLang="zh-CN" sz="2800" dirty="0"/>
          </a:p>
          <a:p>
            <a:endParaRPr lang="en-US" altLang="zh-CN" sz="2800" dirty="0" smtClean="0"/>
          </a:p>
          <a:p>
            <a:endParaRPr lang="en-US" altLang="zh-CN" sz="2800" dirty="0" smtClean="0"/>
          </a:p>
          <a:p>
            <a:endParaRPr lang="en-US" altLang="zh-CN" sz="2800" dirty="0"/>
          </a:p>
          <a:p>
            <a:endParaRPr lang="en-US" altLang="zh-CN" sz="3200" dirty="0"/>
          </a:p>
          <a:p>
            <a:pPr algn="just">
              <a:lnSpc>
                <a:spcPct val="130000"/>
              </a:lnSpc>
            </a:pPr>
            <a:endParaRPr lang="zh-CN" altLang="en-US" sz="2940" spc="210" dirty="0">
              <a:cs typeface="+mn-ea"/>
              <a:sym typeface="+mn-lt"/>
            </a:endParaRPr>
          </a:p>
        </p:txBody>
      </p:sp>
      <p:pic>
        <p:nvPicPr>
          <p:cNvPr id="10" name="图片 9"/>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066912" y="2632179"/>
            <a:ext cx="3834520" cy="4336842"/>
          </a:xfrm>
          <a:prstGeom prst="rect">
            <a:avLst/>
          </a:prstGeom>
        </p:spPr>
      </p:pic>
      <p:sp>
        <p:nvSpPr>
          <p:cNvPr id="7" name="标题 5"/>
          <p:cNvSpPr txBox="1">
            <a:spLocks/>
          </p:cNvSpPr>
          <p:nvPr/>
        </p:nvSpPr>
        <p:spPr>
          <a:xfrm>
            <a:off x="2228852" y="1239137"/>
            <a:ext cx="6928795"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a:ea typeface="方正兰亭粗黑_GBK"/>
              </a:rPr>
              <a:t>五</a:t>
            </a:r>
            <a:r>
              <a:rPr lang="zh-CN" altLang="en-US" sz="3000" dirty="0" smtClean="0">
                <a:ea typeface="方正兰亭粗黑_GBK"/>
              </a:rPr>
              <a:t>、自我评价与规划</a:t>
            </a:r>
            <a:endParaRPr lang="zh-CN" altLang="en-US" sz="3000" dirty="0">
              <a:ea typeface="方正兰亭粗黑_GBK"/>
            </a:endParaRPr>
          </a:p>
        </p:txBody>
      </p:sp>
      <p:sp>
        <p:nvSpPr>
          <p:cNvPr id="5" name="MH_Title"/>
          <p:cNvSpPr txBox="1"/>
          <p:nvPr>
            <p:custDataLst>
              <p:tags r:id="rId3"/>
            </p:custDataLst>
          </p:nvPr>
        </p:nvSpPr>
        <p:spPr>
          <a:xfrm>
            <a:off x="5780170" y="6130756"/>
            <a:ext cx="6228950" cy="1611164"/>
          </a:xfrm>
          <a:prstGeom prst="rect">
            <a:avLst/>
          </a:prstGeom>
          <a:noFill/>
        </p:spPr>
        <p:txBody>
          <a:bodyPr vert="horz" wrap="square" lIns="0" tIns="0" rIns="0" bIns="0" rtlCol="0" anchor="t" anchorCtr="0">
            <a:normAutofit/>
          </a:bodyPr>
          <a:lstStyle/>
          <a:p>
            <a:pPr algn="just">
              <a:lnSpc>
                <a:spcPct val="130000"/>
              </a:lnSpc>
            </a:pPr>
            <a:r>
              <a:rPr lang="zh-CN" altLang="en-US" sz="2800" spc="630" dirty="0" smtClean="0">
                <a:cs typeface="+mn-ea"/>
                <a:sym typeface="+mn-lt"/>
              </a:rPr>
              <a:t>规划</a:t>
            </a:r>
            <a:endParaRPr lang="en-US" altLang="zh-CN" sz="2800" spc="630" dirty="0" smtClean="0">
              <a:cs typeface="+mn-ea"/>
              <a:sym typeface="+mn-lt"/>
            </a:endParaRPr>
          </a:p>
          <a:p>
            <a:r>
              <a:rPr lang="en-US" altLang="zh-CN" sz="1800" spc="210" dirty="0" smtClean="0">
                <a:cs typeface="+mn-ea"/>
                <a:sym typeface="+mn-lt"/>
              </a:rPr>
              <a:t>1.</a:t>
            </a:r>
            <a:r>
              <a:rPr lang="zh-CN" altLang="en-US" sz="1800" spc="210" dirty="0" smtClean="0">
                <a:cs typeface="+mn-ea"/>
                <a:sym typeface="+mn-lt"/>
              </a:rPr>
              <a:t>做好分内的事，同时保持独立思考，遇事积极主动</a:t>
            </a:r>
            <a:endParaRPr lang="en-US" altLang="zh-CN" sz="1800" spc="210" dirty="0" smtClean="0">
              <a:cs typeface="+mn-ea"/>
              <a:sym typeface="+mn-lt"/>
            </a:endParaRPr>
          </a:p>
          <a:p>
            <a:r>
              <a:rPr lang="en-US" altLang="zh-CN" sz="1800" spc="210" dirty="0" smtClean="0">
                <a:cs typeface="+mn-ea"/>
                <a:sym typeface="+mn-lt"/>
              </a:rPr>
              <a:t>2.</a:t>
            </a:r>
            <a:r>
              <a:rPr lang="zh-CN" altLang="en-US" sz="1800" spc="210" dirty="0" smtClean="0">
                <a:cs typeface="+mn-ea"/>
                <a:sym typeface="+mn-lt"/>
              </a:rPr>
              <a:t>拓展知识面，提高自身知识深度，参与产品设计，主导开发一个备受用户好评的产品</a:t>
            </a:r>
            <a:endParaRPr lang="en-US" altLang="zh-CN" sz="1800" dirty="0" smtClean="0"/>
          </a:p>
          <a:p>
            <a:endParaRPr lang="en-US" altLang="zh-CN" sz="2800" dirty="0"/>
          </a:p>
          <a:p>
            <a:endParaRPr lang="en-US" altLang="zh-CN" sz="2800" dirty="0" smtClean="0"/>
          </a:p>
          <a:p>
            <a:endParaRPr lang="en-US" altLang="zh-CN" sz="2800" dirty="0" smtClean="0"/>
          </a:p>
          <a:p>
            <a:endParaRPr lang="en-US" altLang="zh-CN" sz="2800" dirty="0"/>
          </a:p>
          <a:p>
            <a:endParaRPr lang="en-US" altLang="zh-CN" sz="3200" dirty="0"/>
          </a:p>
          <a:p>
            <a:pPr algn="just">
              <a:lnSpc>
                <a:spcPct val="130000"/>
              </a:lnSpc>
            </a:pPr>
            <a:endParaRPr lang="zh-CN" altLang="en-US" sz="2940" spc="210" dirty="0">
              <a:cs typeface="+mn-ea"/>
              <a:sym typeface="+mn-lt"/>
            </a:endParaRPr>
          </a:p>
        </p:txBody>
      </p:sp>
    </p:spTree>
    <p:custDataLst>
      <p:tags r:id="rId1"/>
    </p:custDataLst>
    <p:extLst>
      <p:ext uri="{BB962C8B-B14F-4D97-AF65-F5344CB8AC3E}">
        <p14:creationId xmlns:p14="http://schemas.microsoft.com/office/powerpoint/2010/main" val="24277260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5"/>
          <p:cNvSpPr txBox="1">
            <a:spLocks/>
          </p:cNvSpPr>
          <p:nvPr/>
        </p:nvSpPr>
        <p:spPr>
          <a:xfrm>
            <a:off x="2228852" y="1239137"/>
            <a:ext cx="6928795"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smtClean="0">
                <a:ea typeface="方正兰亭粗黑_GBK"/>
              </a:rPr>
              <a:t>六、</a:t>
            </a:r>
            <a:r>
              <a:rPr lang="en-US" altLang="zh-CN" sz="3000" dirty="0" smtClean="0">
                <a:ea typeface="方正兰亭粗黑_GBK"/>
              </a:rPr>
              <a:t>Q&amp;A</a:t>
            </a:r>
            <a:endParaRPr lang="zh-CN" altLang="en-US" sz="3000" dirty="0">
              <a:ea typeface="方正兰亭粗黑_GBK"/>
            </a:endParaRPr>
          </a:p>
        </p:txBody>
      </p:sp>
      <p:sp>
        <p:nvSpPr>
          <p:cNvPr id="2" name="文本框 1"/>
          <p:cNvSpPr txBox="1"/>
          <p:nvPr/>
        </p:nvSpPr>
        <p:spPr>
          <a:xfrm>
            <a:off x="1926335" y="3060192"/>
            <a:ext cx="7231311" cy="1692771"/>
          </a:xfrm>
          <a:prstGeom prst="rect">
            <a:avLst/>
          </a:prstGeom>
          <a:noFill/>
        </p:spPr>
        <p:txBody>
          <a:bodyPr wrap="square" rtlCol="0">
            <a:spAutoFit/>
          </a:bodyPr>
          <a:lstStyle/>
          <a:p>
            <a:r>
              <a:rPr lang="en-US" altLang="zh-CN" dirty="0" smtClean="0"/>
              <a:t>1.</a:t>
            </a:r>
            <a:r>
              <a:rPr lang="zh-CN" altLang="en-US" dirty="0" smtClean="0"/>
              <a:t>安全</a:t>
            </a:r>
            <a:r>
              <a:rPr lang="en-US" altLang="zh-CN" dirty="0" smtClean="0"/>
              <a:t>&amp;</a:t>
            </a:r>
            <a:r>
              <a:rPr lang="zh-CN" altLang="en-US" dirty="0" smtClean="0"/>
              <a:t>效率</a:t>
            </a:r>
            <a:r>
              <a:rPr lang="en-US" altLang="zh-CN" dirty="0" smtClean="0"/>
              <a:t>&amp;</a:t>
            </a:r>
            <a:r>
              <a:rPr lang="zh-CN" altLang="en-US" dirty="0" smtClean="0"/>
              <a:t>规范</a:t>
            </a:r>
            <a:endParaRPr lang="en-US" altLang="zh-CN" dirty="0" smtClean="0"/>
          </a:p>
          <a:p>
            <a:endParaRPr lang="en-US" altLang="zh-CN" dirty="0" smtClean="0"/>
          </a:p>
          <a:p>
            <a:endParaRPr lang="en-US" altLang="zh-CN" dirty="0" smtClean="0"/>
          </a:p>
          <a:p>
            <a:r>
              <a:rPr lang="en-US" altLang="zh-CN" dirty="0" smtClean="0"/>
              <a:t>2.</a:t>
            </a:r>
            <a:r>
              <a:rPr lang="zh-CN" altLang="en-US" dirty="0" smtClean="0"/>
              <a:t>线上发版</a:t>
            </a:r>
            <a:endParaRPr lang="zh-CN" altLang="en-US" dirty="0"/>
          </a:p>
        </p:txBody>
      </p:sp>
    </p:spTree>
    <p:extLst>
      <p:ext uri="{BB962C8B-B14F-4D97-AF65-F5344CB8AC3E}">
        <p14:creationId xmlns:p14="http://schemas.microsoft.com/office/powerpoint/2010/main" val="35866380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88980" y="1688276"/>
            <a:ext cx="12030586" cy="7478646"/>
          </a:xfrm>
          <a:prstGeom prst="rect">
            <a:avLst/>
          </a:prstGeom>
          <a:solidFill>
            <a:srgbClr val="0076B8"/>
          </a:solidFill>
          <a:ln>
            <a:noFill/>
          </a:ln>
        </p:spPr>
        <p:style>
          <a:lnRef idx="2">
            <a:schemeClr val="dk1">
              <a:shade val="50000"/>
            </a:schemeClr>
          </a:lnRef>
          <a:fillRef idx="1">
            <a:schemeClr val="dk1"/>
          </a:fillRef>
          <a:effectRef idx="0">
            <a:schemeClr val="dk1"/>
          </a:effectRef>
          <a:fontRef idx="minor">
            <a:schemeClr val="lt1"/>
          </a:fontRef>
        </p:style>
        <p:txBody>
          <a:bodyPr lIns="90179" tIns="45090" rIns="90179" bIns="45090" rtlCol="0" anchor="ctr"/>
          <a:lstStyle/>
          <a:p>
            <a:pPr algn="ctr"/>
            <a:endParaRPr lang="en-US"/>
          </a:p>
        </p:txBody>
      </p:sp>
      <p:sp>
        <p:nvSpPr>
          <p:cNvPr id="4" name="TextBox 3"/>
          <p:cNvSpPr txBox="1"/>
          <p:nvPr/>
        </p:nvSpPr>
        <p:spPr>
          <a:xfrm>
            <a:off x="5098413" y="4798336"/>
            <a:ext cx="2611721" cy="639040"/>
          </a:xfrm>
          <a:prstGeom prst="rect">
            <a:avLst/>
          </a:prstGeom>
          <a:noFill/>
        </p:spPr>
        <p:txBody>
          <a:bodyPr wrap="square" lIns="90179" tIns="45090" rIns="90179" bIns="45090" rtlCol="0">
            <a:spAutoFit/>
          </a:bodyPr>
          <a:lstStyle/>
          <a:p>
            <a:pPr algn="ctr"/>
            <a:r>
              <a:rPr lang="zh-CN" altLang="en-US" sz="3600" kern="2000" dirty="0">
                <a:solidFill>
                  <a:schemeClr val="bg1"/>
                </a:solidFill>
                <a:latin typeface="方正兰亭粗黑_GBK" panose="02000000000000000000" pitchFamily="2" charset="-122"/>
                <a:ea typeface="方正兰亭粗黑_GBK" panose="02000000000000000000" pitchFamily="2" charset="-122"/>
                <a:cs typeface="黑体"/>
              </a:rPr>
              <a:t>谢谢</a:t>
            </a:r>
            <a:endParaRPr lang="en-US" sz="3600" kern="2000" dirty="0">
              <a:solidFill>
                <a:schemeClr val="bg1"/>
              </a:solidFill>
              <a:latin typeface="方正兰亭粗黑_GBK" panose="02000000000000000000" pitchFamily="2" charset="-122"/>
              <a:ea typeface="方正兰亭粗黑_GBK" panose="02000000000000000000" pitchFamily="2" charset="-122"/>
              <a:cs typeface="黑体"/>
            </a:endParaRPr>
          </a:p>
        </p:txBody>
      </p:sp>
    </p:spTree>
    <p:extLst>
      <p:ext uri="{BB962C8B-B14F-4D97-AF65-F5344CB8AC3E}">
        <p14:creationId xmlns:p14="http://schemas.microsoft.com/office/powerpoint/2010/main" val="5914260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标题 13"/>
          <p:cNvSpPr>
            <a:spLocks noGrp="1"/>
          </p:cNvSpPr>
          <p:nvPr>
            <p:ph type="title"/>
          </p:nvPr>
        </p:nvSpPr>
        <p:spPr>
          <a:xfrm>
            <a:off x="992370" y="1407564"/>
            <a:ext cx="10878988" cy="921518"/>
          </a:xfrm>
        </p:spPr>
        <p:txBody>
          <a:bodyPr/>
          <a:lstStyle/>
          <a:p>
            <a:r>
              <a:rPr lang="zh-CN" altLang="en-US" dirty="0" smtClean="0"/>
              <a:t>目录</a:t>
            </a:r>
            <a:endParaRPr lang="zh-CN" altLang="en-US" dirty="0"/>
          </a:p>
        </p:txBody>
      </p:sp>
      <p:sp>
        <p:nvSpPr>
          <p:cNvPr id="16" name="内容占位符 15"/>
          <p:cNvSpPr>
            <a:spLocks noGrp="1"/>
          </p:cNvSpPr>
          <p:nvPr>
            <p:ph idx="10"/>
          </p:nvPr>
        </p:nvSpPr>
        <p:spPr>
          <a:xfrm>
            <a:off x="992370" y="2001536"/>
            <a:ext cx="10878988" cy="5543808"/>
          </a:xfrm>
        </p:spPr>
        <p:txBody>
          <a:bodyPr/>
          <a:lstStyle/>
          <a:p>
            <a:r>
              <a:rPr lang="zh-CN" altLang="en-US" dirty="0"/>
              <a:t>导师</a:t>
            </a:r>
            <a:r>
              <a:rPr lang="zh-CN" altLang="en-US" dirty="0" smtClean="0"/>
              <a:t>篇</a:t>
            </a:r>
            <a:endParaRPr lang="en-US" altLang="zh-CN" dirty="0" smtClean="0"/>
          </a:p>
          <a:p>
            <a:pPr lvl="1"/>
            <a:r>
              <a:rPr lang="zh-CN" altLang="en-US" dirty="0" smtClean="0"/>
              <a:t>学员</a:t>
            </a:r>
            <a:r>
              <a:rPr lang="zh-CN" altLang="en-US" dirty="0"/>
              <a:t>背景</a:t>
            </a:r>
            <a:endParaRPr lang="en-US" altLang="zh-CN" dirty="0" smtClean="0"/>
          </a:p>
          <a:p>
            <a:pPr lvl="1"/>
            <a:r>
              <a:rPr lang="zh-CN" altLang="en-US" dirty="0" smtClean="0"/>
              <a:t>辅导内容</a:t>
            </a:r>
            <a:endParaRPr lang="en-US" altLang="zh-CN" dirty="0" smtClean="0"/>
          </a:p>
          <a:p>
            <a:pPr lvl="1"/>
            <a:r>
              <a:rPr lang="zh-CN" altLang="en-US" dirty="0" smtClean="0"/>
              <a:t>辅导思路及方式</a:t>
            </a:r>
            <a:endParaRPr lang="en-US" altLang="zh-CN" dirty="0" smtClean="0"/>
          </a:p>
          <a:p>
            <a:r>
              <a:rPr lang="zh-CN" altLang="en-US" dirty="0" smtClean="0"/>
              <a:t>学员</a:t>
            </a:r>
            <a:r>
              <a:rPr lang="zh-CN" altLang="en-US" dirty="0"/>
              <a:t>篇</a:t>
            </a:r>
            <a:endParaRPr lang="en-US" altLang="zh-CN" dirty="0"/>
          </a:p>
          <a:p>
            <a:pPr lvl="1"/>
            <a:r>
              <a:rPr lang="zh-CN" altLang="en-US" dirty="0"/>
              <a:t>对企业文化的认知和感受</a:t>
            </a:r>
            <a:endParaRPr lang="en-US" altLang="zh-CN" dirty="0"/>
          </a:p>
          <a:p>
            <a:pPr lvl="1"/>
            <a:r>
              <a:rPr lang="zh-CN" altLang="en-US" dirty="0"/>
              <a:t>试用期工作目标及达成情况总结</a:t>
            </a:r>
            <a:endParaRPr lang="en-US" altLang="zh-CN" dirty="0"/>
          </a:p>
          <a:p>
            <a:pPr lvl="1"/>
            <a:r>
              <a:rPr lang="zh-CN" altLang="en-US" dirty="0"/>
              <a:t>负责工作模块的意见、想法及规划</a:t>
            </a:r>
            <a:endParaRPr lang="en-US" altLang="zh-CN" dirty="0"/>
          </a:p>
          <a:p>
            <a:pPr lvl="1"/>
            <a:r>
              <a:rPr lang="zh-CN" altLang="en-US" dirty="0"/>
              <a:t>原有优秀工作经验介绍</a:t>
            </a:r>
            <a:endParaRPr lang="en-US" altLang="zh-CN" dirty="0"/>
          </a:p>
          <a:p>
            <a:pPr lvl="1"/>
            <a:r>
              <a:rPr lang="zh-CN" altLang="en-US" dirty="0"/>
              <a:t>自我评价与规划</a:t>
            </a:r>
            <a:endParaRPr lang="en-US" altLang="zh-CN" dirty="0"/>
          </a:p>
          <a:p>
            <a:pPr lvl="1"/>
            <a:r>
              <a:rPr lang="en-US" altLang="zh-CN" dirty="0" smtClean="0"/>
              <a:t>Q&amp;A</a:t>
            </a:r>
            <a:endParaRPr lang="en-US" altLang="zh-CN" dirty="0"/>
          </a:p>
        </p:txBody>
      </p:sp>
    </p:spTree>
    <p:extLst>
      <p:ext uri="{BB962C8B-B14F-4D97-AF65-F5344CB8AC3E}">
        <p14:creationId xmlns:p14="http://schemas.microsoft.com/office/powerpoint/2010/main" val="5724600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pacing.psd"/>
          <p:cNvPicPr>
            <a:picLocks noGrp="1" noChangeAspect="1"/>
          </p:cNvPicPr>
          <p:nvPr>
            <p:ph type="pic" sz="quarter" idx="10"/>
          </p:nvPr>
        </p:nvPicPr>
        <p:blipFill rotWithShape="1">
          <a:blip r:embed="rId2">
            <a:extLst>
              <a:ext uri="{28A0092B-C50C-407E-A947-70E740481C1C}">
                <a14:useLocalDpi xmlns:a14="http://schemas.microsoft.com/office/drawing/2010/main"/>
              </a:ext>
            </a:extLst>
          </a:blip>
          <a:srcRect l="35671" t="8" r="3410" b="-8"/>
          <a:stretch/>
        </p:blipFill>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2369" y="2653"/>
            <a:ext cx="1236484" cy="1236484"/>
          </a:xfrm>
          <a:prstGeom prst="rect">
            <a:avLst/>
          </a:prstGeom>
        </p:spPr>
      </p:pic>
      <p:sp>
        <p:nvSpPr>
          <p:cNvPr id="6" name="矩形 5"/>
          <p:cNvSpPr/>
          <p:nvPr/>
        </p:nvSpPr>
        <p:spPr>
          <a:xfrm>
            <a:off x="4275071" y="2283609"/>
            <a:ext cx="4253872" cy="4272126"/>
          </a:xfrm>
          <a:prstGeom prst="rect">
            <a:avLst/>
          </a:prstGeom>
          <a:solidFill>
            <a:srgbClr val="7891A2">
              <a:alpha val="56000"/>
            </a:srgbClr>
          </a:solidFill>
          <a:ln>
            <a:noFill/>
          </a:ln>
        </p:spPr>
        <p:style>
          <a:lnRef idx="1">
            <a:schemeClr val="accent1"/>
          </a:lnRef>
          <a:fillRef idx="3">
            <a:schemeClr val="accent1"/>
          </a:fillRef>
          <a:effectRef idx="2">
            <a:schemeClr val="accent1"/>
          </a:effectRef>
          <a:fontRef idx="minor">
            <a:schemeClr val="lt1"/>
          </a:fontRef>
        </p:style>
        <p:txBody>
          <a:bodyPr lIns="90179" tIns="45090" rIns="90179" bIns="45090" rtlCol="0" anchor="ctr"/>
          <a:lstStyle/>
          <a:p>
            <a:pPr algn="ctr"/>
            <a:endParaRPr lang="zh-CN" altLang="en-US"/>
          </a:p>
        </p:txBody>
      </p:sp>
      <p:sp>
        <p:nvSpPr>
          <p:cNvPr id="7" name="TextBox 6"/>
          <p:cNvSpPr txBox="1">
            <a:spLocks/>
          </p:cNvSpPr>
          <p:nvPr/>
        </p:nvSpPr>
        <p:spPr>
          <a:xfrm>
            <a:off x="4275924" y="3919757"/>
            <a:ext cx="4103801" cy="999830"/>
          </a:xfrm>
          <a:prstGeom prst="rect">
            <a:avLst/>
          </a:prstGeom>
          <a:noFill/>
        </p:spPr>
        <p:txBody>
          <a:bodyPr wrap="square" lIns="248526" tIns="230773" rIns="71008" bIns="46155" rtlCol="0">
            <a:spAutoFit/>
          </a:bodyPr>
          <a:lstStyle/>
          <a:p>
            <a:pPr algn="ctr">
              <a:lnSpc>
                <a:spcPct val="120000"/>
              </a:lnSpc>
              <a:spcBef>
                <a:spcPts val="592"/>
              </a:spcBef>
              <a:spcAft>
                <a:spcPts val="1578"/>
              </a:spcAft>
            </a:pPr>
            <a:r>
              <a:rPr lang="zh-CN" altLang="en-US" sz="3900" spc="148" dirty="0" smtClean="0">
                <a:solidFill>
                  <a:schemeClr val="bg1"/>
                </a:solidFill>
                <a:latin typeface="方正兰亭纤黑_GBK" panose="02000000000000000000" pitchFamily="2" charset="-122"/>
                <a:ea typeface="方正兰亭纤黑_GBK" panose="02000000000000000000" pitchFamily="2" charset="-122"/>
                <a:cs typeface="黑体"/>
              </a:rPr>
              <a:t>导师篇</a:t>
            </a:r>
            <a:endParaRPr lang="en-US" altLang="zh-CN" sz="2400" spc="148" dirty="0">
              <a:solidFill>
                <a:schemeClr val="bg1"/>
              </a:solidFill>
              <a:latin typeface="方正兰亭纤黑_GBK" panose="02000000000000000000" pitchFamily="2" charset="-122"/>
              <a:ea typeface="方正兰亭纤黑_GBK" panose="02000000000000000000" pitchFamily="2" charset="-122"/>
              <a:cs typeface="黑体"/>
            </a:endParaRPr>
          </a:p>
        </p:txBody>
      </p:sp>
    </p:spTree>
    <p:extLst>
      <p:ext uri="{BB962C8B-B14F-4D97-AF65-F5344CB8AC3E}">
        <p14:creationId xmlns:p14="http://schemas.microsoft.com/office/powerpoint/2010/main" val="317405138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369" y="2653"/>
            <a:ext cx="1236484" cy="1236484"/>
          </a:xfrm>
          <a:prstGeom prst="rect">
            <a:avLst/>
          </a:prstGeom>
        </p:spPr>
      </p:pic>
      <p:sp>
        <p:nvSpPr>
          <p:cNvPr id="2" name="TextBox 1"/>
          <p:cNvSpPr txBox="1"/>
          <p:nvPr/>
        </p:nvSpPr>
        <p:spPr>
          <a:xfrm>
            <a:off x="2036347" y="2238234"/>
            <a:ext cx="8342895" cy="5940088"/>
          </a:xfrm>
          <a:prstGeom prst="rect">
            <a:avLst/>
          </a:prstGeom>
          <a:noFill/>
        </p:spPr>
        <p:txBody>
          <a:bodyPr wrap="square" rtlCol="0">
            <a:spAutoFit/>
          </a:bodyPr>
          <a:lstStyle/>
          <a:p>
            <a:r>
              <a:rPr lang="zh-CN" altLang="en-US" sz="2800" b="1" dirty="0" smtClean="0">
                <a:ea typeface="方正兰亭纤黑_GBK"/>
              </a:rPr>
              <a:t>学员背景：</a:t>
            </a:r>
            <a:endParaRPr lang="en-US" altLang="zh-CN" sz="2800" b="1" dirty="0" smtClean="0">
              <a:ea typeface="方正兰亭纤黑_GBK"/>
            </a:endParaRPr>
          </a:p>
          <a:p>
            <a:endParaRPr lang="en-US" altLang="zh-CN" sz="2000" dirty="0" smtClean="0">
              <a:solidFill>
                <a:srgbClr val="00B0F0"/>
              </a:solidFill>
              <a:ea typeface="方正兰亭纤黑_GBK"/>
            </a:endParaRPr>
          </a:p>
          <a:p>
            <a:r>
              <a:rPr lang="zh-CN" altLang="en-US" sz="2000" dirty="0" smtClean="0">
                <a:ea typeface="方正兰亭纤黑_GBK"/>
              </a:rPr>
              <a:t>学员曾供职于孩子王金融部门，拥有丰富的开发经验。试用期主要负责游戏中心和游戏论坛的版本开发</a:t>
            </a:r>
            <a:endParaRPr lang="en-US" altLang="zh-CN" sz="2000" dirty="0" smtClean="0">
              <a:ea typeface="方正兰亭纤黑_GBK"/>
            </a:endParaRPr>
          </a:p>
          <a:p>
            <a:endParaRPr lang="en-US" altLang="zh-CN" sz="2400" dirty="0" smtClean="0">
              <a:ea typeface="方正兰亭纤黑_GBK"/>
            </a:endParaRPr>
          </a:p>
          <a:p>
            <a:r>
              <a:rPr lang="zh-CN" altLang="en-US" sz="2800" b="1" dirty="0">
                <a:ea typeface="方正兰亭纤黑_GBK"/>
              </a:rPr>
              <a:t>辅导思路及方式：</a:t>
            </a:r>
            <a:endParaRPr lang="en-US" altLang="zh-CN" sz="2800" b="1" dirty="0">
              <a:ea typeface="方正兰亭纤黑_GBK"/>
            </a:endParaRPr>
          </a:p>
          <a:p>
            <a:endParaRPr lang="en-US" altLang="zh-CN" sz="2400" dirty="0">
              <a:ea typeface="方正兰亭纤黑_GBK"/>
            </a:endParaRPr>
          </a:p>
          <a:p>
            <a:r>
              <a:rPr lang="zh-CN" altLang="en-US" sz="2000" dirty="0" smtClean="0">
                <a:ea typeface="方正兰亭纤黑_GBK"/>
              </a:rPr>
              <a:t>学员适应能力较强，经验较为丰富，</a:t>
            </a:r>
            <a:r>
              <a:rPr lang="zh-CN" altLang="en-US" sz="2000" dirty="0">
                <a:ea typeface="方正兰亭纤黑_GBK"/>
              </a:rPr>
              <a:t>因此辅导方式主要是基于以下两个维度的</a:t>
            </a:r>
            <a:r>
              <a:rPr lang="zh-CN" altLang="en-US" sz="2000" dirty="0" smtClean="0">
                <a:ea typeface="方正兰亭纤黑_GBK"/>
              </a:rPr>
              <a:t>：</a:t>
            </a:r>
            <a:endParaRPr lang="en-US" altLang="zh-CN" sz="2000" dirty="0">
              <a:ea typeface="方正兰亭纤黑_GBK"/>
            </a:endParaRPr>
          </a:p>
          <a:p>
            <a:r>
              <a:rPr lang="en-US" altLang="zh-CN" sz="2000" dirty="0">
                <a:ea typeface="方正兰亭纤黑_GBK"/>
              </a:rPr>
              <a:t>1</a:t>
            </a:r>
            <a:r>
              <a:rPr lang="zh-CN" altLang="en-US" sz="2000" dirty="0">
                <a:ea typeface="方正兰亭纤黑_GBK"/>
              </a:rPr>
              <a:t>：业务上，</a:t>
            </a:r>
            <a:r>
              <a:rPr lang="zh-CN" altLang="en-US" sz="2000" dirty="0" smtClean="0">
                <a:ea typeface="方正兰亭纤黑_GBK"/>
              </a:rPr>
              <a:t>帮助学员了解游戏中心目前的系统架构。并辅导了游戏中心主要的业务逻辑和代码实现。</a:t>
            </a:r>
            <a:endParaRPr lang="en-US" altLang="zh-CN" sz="2000" dirty="0">
              <a:ea typeface="方正兰亭纤黑_GBK"/>
            </a:endParaRPr>
          </a:p>
          <a:p>
            <a:r>
              <a:rPr lang="en-US" altLang="zh-CN" sz="2000" dirty="0" smtClean="0">
                <a:ea typeface="方正兰亭纤黑_GBK"/>
              </a:rPr>
              <a:t>2</a:t>
            </a:r>
            <a:r>
              <a:rPr lang="zh-CN" altLang="en-US" sz="2000" dirty="0">
                <a:ea typeface="方正兰亭纤黑_GBK"/>
              </a:rPr>
              <a:t>：日常办公中，帮助学员了解公司企业文化和日常的规章制度。帮助学员了解项目的运作流程和各个角色在项目中的所应承担的职责</a:t>
            </a:r>
            <a:endParaRPr lang="en-US" altLang="zh-CN" sz="2000" dirty="0">
              <a:ea typeface="方正兰亭纤黑_GBK"/>
            </a:endParaRPr>
          </a:p>
          <a:p>
            <a:endParaRPr lang="en-US" altLang="zh-CN" sz="2400" dirty="0">
              <a:ea typeface="方正兰亭纤黑_GBK"/>
            </a:endParaRPr>
          </a:p>
          <a:p>
            <a:endParaRPr lang="en-US" altLang="zh-CN" sz="2400" dirty="0" smtClean="0">
              <a:ea typeface="方正兰亭纤黑_GBK"/>
            </a:endParaRPr>
          </a:p>
          <a:p>
            <a:endParaRPr lang="en-US" altLang="zh-CN" sz="2400" dirty="0" smtClean="0">
              <a:ea typeface="方正兰亭纤黑_GBK"/>
            </a:endParaRPr>
          </a:p>
          <a:p>
            <a:endParaRPr lang="en-US" altLang="zh-CN" sz="2400" dirty="0">
              <a:ea typeface="方正兰亭纤黑_GBK"/>
            </a:endParaRPr>
          </a:p>
        </p:txBody>
      </p:sp>
    </p:spTree>
    <p:extLst>
      <p:ext uri="{BB962C8B-B14F-4D97-AF65-F5344CB8AC3E}">
        <p14:creationId xmlns:p14="http://schemas.microsoft.com/office/powerpoint/2010/main" val="33687542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2369" y="2653"/>
            <a:ext cx="1236484" cy="1236484"/>
          </a:xfrm>
          <a:prstGeom prst="rect">
            <a:avLst/>
          </a:prstGeom>
        </p:spPr>
      </p:pic>
      <p:sp>
        <p:nvSpPr>
          <p:cNvPr id="2" name="TextBox 1"/>
          <p:cNvSpPr txBox="1"/>
          <p:nvPr/>
        </p:nvSpPr>
        <p:spPr>
          <a:xfrm>
            <a:off x="2036347" y="2238234"/>
            <a:ext cx="8342895" cy="5262979"/>
          </a:xfrm>
          <a:prstGeom prst="rect">
            <a:avLst/>
          </a:prstGeom>
          <a:noFill/>
        </p:spPr>
        <p:txBody>
          <a:bodyPr wrap="square" rtlCol="0">
            <a:spAutoFit/>
          </a:bodyPr>
          <a:lstStyle/>
          <a:p>
            <a:r>
              <a:rPr lang="zh-CN" altLang="en-US" sz="2800" b="1" dirty="0">
                <a:ea typeface="方正兰亭纤黑_GBK"/>
              </a:rPr>
              <a:t>辅导内容：</a:t>
            </a:r>
            <a:endParaRPr lang="en-US" altLang="zh-CN" sz="2800" b="1" dirty="0">
              <a:ea typeface="方正兰亭纤黑_GBK"/>
            </a:endParaRPr>
          </a:p>
          <a:p>
            <a:endParaRPr lang="en-US" altLang="zh-CN" sz="2000" dirty="0" smtClean="0">
              <a:solidFill>
                <a:srgbClr val="00B0F0"/>
              </a:solidFill>
              <a:ea typeface="方正兰亭纤黑_GBK"/>
            </a:endParaRPr>
          </a:p>
          <a:p>
            <a:pPr marL="342900" indent="-342900">
              <a:buFont typeface="Arial" panose="020B0604020202020204" pitchFamily="34" charset="0"/>
              <a:buChar char="•"/>
            </a:pPr>
            <a:r>
              <a:rPr lang="zh-CN" altLang="en-US" sz="2400" dirty="0"/>
              <a:t>帮助学员了解企业文化、规章制度以及部门、小组的架构和使命</a:t>
            </a:r>
            <a:endParaRPr lang="en-US" altLang="zh-CN" sz="2400" dirty="0"/>
          </a:p>
          <a:p>
            <a:pPr marL="342900" indent="-342900">
              <a:buFont typeface="Arial" panose="020B0604020202020204" pitchFamily="34" charset="0"/>
              <a:buChar char="•"/>
            </a:pPr>
            <a:r>
              <a:rPr lang="zh-CN" altLang="en-US" sz="2400" dirty="0"/>
              <a:t>辅导了学员游戏中心现有的系统架构，以及每个模块承担的内容和职责；辅导了学员游戏中心通用的业务逻辑，包括榜单，游戏上下架流程等</a:t>
            </a:r>
            <a:endParaRPr lang="en-US" altLang="zh-CN" sz="2400" dirty="0"/>
          </a:p>
          <a:p>
            <a:pPr marL="342900" indent="-342900">
              <a:buFont typeface="Arial" panose="020B0604020202020204" pitchFamily="34" charset="0"/>
              <a:buChar char="•"/>
            </a:pPr>
            <a:r>
              <a:rPr lang="zh-CN" altLang="en-US" sz="2400" dirty="0"/>
              <a:t>辅导了学员完成了</a:t>
            </a:r>
            <a:r>
              <a:rPr lang="en-US" altLang="zh-CN" sz="2400" dirty="0"/>
              <a:t>V2.7.1</a:t>
            </a:r>
            <a:r>
              <a:rPr lang="zh-CN" altLang="en-US" sz="2400" dirty="0"/>
              <a:t>版本用户反馈接口迁移，视频转码等业务功能开发</a:t>
            </a:r>
            <a:endParaRPr lang="en-US" altLang="zh-CN" sz="2400" dirty="0"/>
          </a:p>
          <a:p>
            <a:pPr marL="342900" indent="-342900">
              <a:buFont typeface="Arial" panose="020B0604020202020204" pitchFamily="34" charset="0"/>
              <a:buChar char="•"/>
            </a:pPr>
            <a:r>
              <a:rPr lang="zh-CN" altLang="en-US" sz="2400" dirty="0"/>
              <a:t>辅导了学员公司自研框架的使用</a:t>
            </a:r>
            <a:endParaRPr lang="en-US" altLang="zh-CN" sz="2400" dirty="0"/>
          </a:p>
          <a:p>
            <a:pPr marL="342900" indent="-342900">
              <a:buFont typeface="Arial" panose="020B0604020202020204" pitchFamily="34" charset="0"/>
              <a:buChar char="•"/>
            </a:pPr>
            <a:r>
              <a:rPr lang="zh-CN" altLang="en-US" sz="2400" dirty="0"/>
              <a:t>帮助学员了解了项目运转的整个流程，包括开发、测试和上线阶段</a:t>
            </a:r>
            <a:endParaRPr lang="en-US" altLang="zh-CN" sz="2400" dirty="0">
              <a:ea typeface="方正兰亭纤黑_GBK"/>
            </a:endParaRPr>
          </a:p>
          <a:p>
            <a:endParaRPr lang="en-US" altLang="zh-CN" sz="2400" dirty="0" smtClean="0">
              <a:ea typeface="方正兰亭纤黑_GBK"/>
            </a:endParaRPr>
          </a:p>
          <a:p>
            <a:endParaRPr lang="en-US" altLang="zh-CN" sz="2400" dirty="0">
              <a:ea typeface="方正兰亭纤黑_GBK"/>
            </a:endParaRPr>
          </a:p>
        </p:txBody>
      </p:sp>
    </p:spTree>
    <p:extLst>
      <p:ext uri="{BB962C8B-B14F-4D97-AF65-F5344CB8AC3E}">
        <p14:creationId xmlns:p14="http://schemas.microsoft.com/office/powerpoint/2010/main" val="23228458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6974899908_f0b5751ac9_o_lighter.jpg"/>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l="5365" r="5365"/>
          <a:stretch>
            <a:fillRect/>
          </a:stretch>
        </p:blipFill>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2369" y="2653"/>
            <a:ext cx="1236484" cy="1236484"/>
          </a:xfrm>
          <a:prstGeom prst="rect">
            <a:avLst/>
          </a:prstGeom>
        </p:spPr>
      </p:pic>
      <p:sp>
        <p:nvSpPr>
          <p:cNvPr id="2" name="矩形 1"/>
          <p:cNvSpPr/>
          <p:nvPr/>
        </p:nvSpPr>
        <p:spPr>
          <a:xfrm>
            <a:off x="4275071" y="2665747"/>
            <a:ext cx="4253872" cy="4272126"/>
          </a:xfrm>
          <a:prstGeom prst="rect">
            <a:avLst/>
          </a:prstGeom>
          <a:solidFill>
            <a:srgbClr val="E37B4F">
              <a:alpha val="68000"/>
            </a:srgbClr>
          </a:solidFill>
          <a:ln>
            <a:noFill/>
          </a:ln>
        </p:spPr>
        <p:style>
          <a:lnRef idx="1">
            <a:schemeClr val="accent1"/>
          </a:lnRef>
          <a:fillRef idx="3">
            <a:schemeClr val="accent1"/>
          </a:fillRef>
          <a:effectRef idx="2">
            <a:schemeClr val="accent1"/>
          </a:effectRef>
          <a:fontRef idx="minor">
            <a:schemeClr val="lt1"/>
          </a:fontRef>
        </p:style>
        <p:txBody>
          <a:bodyPr lIns="90179" tIns="45090" rIns="90179" bIns="45090" rtlCol="0" anchor="ctr"/>
          <a:lstStyle/>
          <a:p>
            <a:pPr algn="ctr"/>
            <a:endParaRPr lang="zh-CN" altLang="en-US"/>
          </a:p>
        </p:txBody>
      </p:sp>
      <p:sp>
        <p:nvSpPr>
          <p:cNvPr id="7" name="TextBox 6"/>
          <p:cNvSpPr txBox="1">
            <a:spLocks/>
          </p:cNvSpPr>
          <p:nvPr/>
        </p:nvSpPr>
        <p:spPr>
          <a:xfrm>
            <a:off x="4275071" y="4349729"/>
            <a:ext cx="4253019" cy="904162"/>
          </a:xfrm>
          <a:prstGeom prst="rect">
            <a:avLst/>
          </a:prstGeom>
          <a:noFill/>
        </p:spPr>
        <p:txBody>
          <a:bodyPr wrap="square" lIns="248526" tIns="230773" rIns="71008" bIns="46155" rtlCol="0">
            <a:spAutoFit/>
          </a:bodyPr>
          <a:lstStyle/>
          <a:p>
            <a:pPr algn="ctr">
              <a:lnSpc>
                <a:spcPct val="120000"/>
              </a:lnSpc>
              <a:spcBef>
                <a:spcPts val="592"/>
              </a:spcBef>
              <a:spcAft>
                <a:spcPts val="1578"/>
              </a:spcAft>
            </a:pPr>
            <a:r>
              <a:rPr lang="zh-CN" altLang="en-US" sz="3900" spc="148" dirty="0" smtClean="0">
                <a:solidFill>
                  <a:schemeClr val="bg1"/>
                </a:solidFill>
                <a:latin typeface="方正兰亭纤黑_GBK" panose="02000000000000000000" pitchFamily="2" charset="-122"/>
                <a:ea typeface="方正兰亭纤黑_GBK" panose="02000000000000000000" pitchFamily="2" charset="-122"/>
                <a:cs typeface="黑体"/>
              </a:rPr>
              <a:t>学员篇</a:t>
            </a:r>
            <a:endParaRPr lang="en-US" altLang="zh-CN" sz="2400" spc="148" dirty="0">
              <a:solidFill>
                <a:schemeClr val="bg1"/>
              </a:solidFill>
              <a:latin typeface="方正兰亭纤黑_GBK" panose="02000000000000000000" pitchFamily="2" charset="-122"/>
              <a:ea typeface="方正兰亭纤黑_GBK" panose="02000000000000000000" pitchFamily="2" charset="-122"/>
              <a:cs typeface="黑体"/>
            </a:endParaRPr>
          </a:p>
        </p:txBody>
      </p:sp>
    </p:spTree>
    <p:extLst>
      <p:ext uri="{BB962C8B-B14F-4D97-AF65-F5344CB8AC3E}">
        <p14:creationId xmlns:p14="http://schemas.microsoft.com/office/powerpoint/2010/main" val="14997925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Freeform 15"/>
          <p:cNvSpPr>
            <a:spLocks/>
          </p:cNvSpPr>
          <p:nvPr/>
        </p:nvSpPr>
        <p:spPr bwMode="auto">
          <a:xfrm>
            <a:off x="2063833" y="4625789"/>
            <a:ext cx="4374901" cy="986070"/>
          </a:xfrm>
          <a:custGeom>
            <a:avLst/>
            <a:gdLst>
              <a:gd name="T0" fmla="*/ 0 w 2053"/>
              <a:gd name="T1" fmla="*/ 0 h 531"/>
              <a:gd name="T2" fmla="*/ 0 w 2053"/>
              <a:gd name="T3" fmla="*/ 531 h 531"/>
              <a:gd name="T4" fmla="*/ 1893 w 2053"/>
              <a:gd name="T5" fmla="*/ 531 h 531"/>
              <a:gd name="T6" fmla="*/ 2053 w 2053"/>
              <a:gd name="T7" fmla="*/ 273 h 531"/>
              <a:gd name="T8" fmla="*/ 1893 w 2053"/>
              <a:gd name="T9" fmla="*/ 0 h 531"/>
            </a:gdLst>
            <a:ahLst/>
            <a:cxnLst>
              <a:cxn ang="0">
                <a:pos x="T0" y="T1"/>
              </a:cxn>
              <a:cxn ang="0">
                <a:pos x="T2" y="T3"/>
              </a:cxn>
              <a:cxn ang="0">
                <a:pos x="T4" y="T5"/>
              </a:cxn>
              <a:cxn ang="0">
                <a:pos x="T6" y="T7"/>
              </a:cxn>
              <a:cxn ang="0">
                <a:pos x="T8" y="T9"/>
              </a:cxn>
            </a:cxnLst>
            <a:rect l="0" t="0" r="r" b="b"/>
            <a:pathLst>
              <a:path w="2053" h="531">
                <a:moveTo>
                  <a:pt x="0" y="0"/>
                </a:moveTo>
                <a:lnTo>
                  <a:pt x="0" y="531"/>
                </a:lnTo>
                <a:lnTo>
                  <a:pt x="1893" y="531"/>
                </a:lnTo>
                <a:lnTo>
                  <a:pt x="2053" y="273"/>
                </a:lnTo>
                <a:lnTo>
                  <a:pt x="18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09441" tIns="54719" rIns="109441" bIns="54719" numCol="1" anchor="t" anchorCtr="0" compatLnSpc="1">
            <a:prstTxWarp prst="textNoShape">
              <a:avLst/>
            </a:prstTxWarp>
          </a:bodyPr>
          <a:lstStyle/>
          <a:p>
            <a:endParaRPr lang="id-ID" sz="2889">
              <a:latin typeface="+mn-ea"/>
            </a:endParaRPr>
          </a:p>
        </p:txBody>
      </p:sp>
      <p:sp>
        <p:nvSpPr>
          <p:cNvPr id="223" name="Freeform 17"/>
          <p:cNvSpPr>
            <a:spLocks/>
          </p:cNvSpPr>
          <p:nvPr/>
        </p:nvSpPr>
        <p:spPr bwMode="auto">
          <a:xfrm>
            <a:off x="2063833" y="5671285"/>
            <a:ext cx="4374901" cy="895077"/>
          </a:xfrm>
          <a:custGeom>
            <a:avLst/>
            <a:gdLst>
              <a:gd name="T0" fmla="*/ 0 w 2053"/>
              <a:gd name="T1" fmla="*/ 482 h 482"/>
              <a:gd name="T2" fmla="*/ 0 w 2053"/>
              <a:gd name="T3" fmla="*/ 0 h 482"/>
              <a:gd name="T4" fmla="*/ 1893 w 2053"/>
              <a:gd name="T5" fmla="*/ 0 h 482"/>
              <a:gd name="T6" fmla="*/ 2053 w 2053"/>
              <a:gd name="T7" fmla="*/ 241 h 482"/>
              <a:gd name="T8" fmla="*/ 1893 w 2053"/>
              <a:gd name="T9" fmla="*/ 482 h 482"/>
            </a:gdLst>
            <a:ahLst/>
            <a:cxnLst>
              <a:cxn ang="0">
                <a:pos x="T0" y="T1"/>
              </a:cxn>
              <a:cxn ang="0">
                <a:pos x="T2" y="T3"/>
              </a:cxn>
              <a:cxn ang="0">
                <a:pos x="T4" y="T5"/>
              </a:cxn>
              <a:cxn ang="0">
                <a:pos x="T6" y="T7"/>
              </a:cxn>
              <a:cxn ang="0">
                <a:pos x="T8" y="T9"/>
              </a:cxn>
            </a:cxnLst>
            <a:rect l="0" t="0" r="r" b="b"/>
            <a:pathLst>
              <a:path w="2053" h="482">
                <a:moveTo>
                  <a:pt x="0" y="482"/>
                </a:moveTo>
                <a:lnTo>
                  <a:pt x="0" y="0"/>
                </a:lnTo>
                <a:lnTo>
                  <a:pt x="1893" y="0"/>
                </a:lnTo>
                <a:lnTo>
                  <a:pt x="2053" y="241"/>
                </a:lnTo>
                <a:lnTo>
                  <a:pt x="1893" y="4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09441" tIns="54719" rIns="109441" bIns="54719" numCol="1" anchor="t" anchorCtr="0" compatLnSpc="1">
            <a:prstTxWarp prst="textNoShape">
              <a:avLst/>
            </a:prstTxWarp>
          </a:bodyPr>
          <a:lstStyle/>
          <a:p>
            <a:endParaRPr lang="id-ID" sz="2889">
              <a:latin typeface="+mn-ea"/>
            </a:endParaRPr>
          </a:p>
        </p:txBody>
      </p:sp>
      <p:sp>
        <p:nvSpPr>
          <p:cNvPr id="224" name="Freeform 9"/>
          <p:cNvSpPr>
            <a:spLocks/>
          </p:cNvSpPr>
          <p:nvPr/>
        </p:nvSpPr>
        <p:spPr bwMode="auto">
          <a:xfrm>
            <a:off x="954516" y="3788805"/>
            <a:ext cx="922715" cy="1104918"/>
          </a:xfrm>
          <a:custGeom>
            <a:avLst/>
            <a:gdLst>
              <a:gd name="T0" fmla="*/ 0 w 433"/>
              <a:gd name="T1" fmla="*/ 595 h 595"/>
              <a:gd name="T2" fmla="*/ 433 w 433"/>
              <a:gd name="T3" fmla="*/ 450 h 595"/>
              <a:gd name="T4" fmla="*/ 433 w 433"/>
              <a:gd name="T5" fmla="*/ 0 h 595"/>
              <a:gd name="T6" fmla="*/ 0 w 433"/>
              <a:gd name="T7" fmla="*/ 321 h 595"/>
              <a:gd name="T8" fmla="*/ 0 w 433"/>
              <a:gd name="T9" fmla="*/ 595 h 595"/>
            </a:gdLst>
            <a:ahLst/>
            <a:cxnLst>
              <a:cxn ang="0">
                <a:pos x="T0" y="T1"/>
              </a:cxn>
              <a:cxn ang="0">
                <a:pos x="T2" y="T3"/>
              </a:cxn>
              <a:cxn ang="0">
                <a:pos x="T4" y="T5"/>
              </a:cxn>
              <a:cxn ang="0">
                <a:pos x="T6" y="T7"/>
              </a:cxn>
              <a:cxn ang="0">
                <a:pos x="T8" y="T9"/>
              </a:cxn>
            </a:cxnLst>
            <a:rect l="0" t="0" r="r" b="b"/>
            <a:pathLst>
              <a:path w="433" h="595">
                <a:moveTo>
                  <a:pt x="0" y="595"/>
                </a:moveTo>
                <a:lnTo>
                  <a:pt x="433" y="450"/>
                </a:lnTo>
                <a:lnTo>
                  <a:pt x="433" y="0"/>
                </a:lnTo>
                <a:lnTo>
                  <a:pt x="0" y="321"/>
                </a:lnTo>
                <a:lnTo>
                  <a:pt x="0" y="595"/>
                </a:lnTo>
                <a:close/>
              </a:path>
            </a:pathLst>
          </a:custGeom>
          <a:solidFill>
            <a:srgbClr val="0070C0"/>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25" name="Freeform 10"/>
          <p:cNvSpPr>
            <a:spLocks/>
          </p:cNvSpPr>
          <p:nvPr/>
        </p:nvSpPr>
        <p:spPr bwMode="auto">
          <a:xfrm>
            <a:off x="954516" y="4944386"/>
            <a:ext cx="922715" cy="986070"/>
          </a:xfrm>
          <a:custGeom>
            <a:avLst/>
            <a:gdLst>
              <a:gd name="T0" fmla="*/ 0 w 433"/>
              <a:gd name="T1" fmla="*/ 418 h 531"/>
              <a:gd name="T2" fmla="*/ 433 w 433"/>
              <a:gd name="T3" fmla="*/ 531 h 531"/>
              <a:gd name="T4" fmla="*/ 433 w 433"/>
              <a:gd name="T5" fmla="*/ 0 h 531"/>
              <a:gd name="T6" fmla="*/ 0 w 433"/>
              <a:gd name="T7" fmla="*/ 145 h 531"/>
              <a:gd name="T8" fmla="*/ 0 w 433"/>
              <a:gd name="T9" fmla="*/ 418 h 531"/>
            </a:gdLst>
            <a:ahLst/>
            <a:cxnLst>
              <a:cxn ang="0">
                <a:pos x="T0" y="T1"/>
              </a:cxn>
              <a:cxn ang="0">
                <a:pos x="T2" y="T3"/>
              </a:cxn>
              <a:cxn ang="0">
                <a:pos x="T4" y="T5"/>
              </a:cxn>
              <a:cxn ang="0">
                <a:pos x="T6" y="T7"/>
              </a:cxn>
              <a:cxn ang="0">
                <a:pos x="T8" y="T9"/>
              </a:cxn>
            </a:cxnLst>
            <a:rect l="0" t="0" r="r" b="b"/>
            <a:pathLst>
              <a:path w="433" h="531">
                <a:moveTo>
                  <a:pt x="0" y="418"/>
                </a:moveTo>
                <a:lnTo>
                  <a:pt x="433" y="531"/>
                </a:lnTo>
                <a:lnTo>
                  <a:pt x="433" y="0"/>
                </a:lnTo>
                <a:lnTo>
                  <a:pt x="0" y="145"/>
                </a:lnTo>
                <a:lnTo>
                  <a:pt x="0" y="418"/>
                </a:lnTo>
                <a:close/>
              </a:path>
            </a:pathLst>
          </a:custGeom>
          <a:solidFill>
            <a:srgbClr val="00B0F0"/>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26" name="Freeform 11"/>
          <p:cNvSpPr>
            <a:spLocks/>
          </p:cNvSpPr>
          <p:nvPr/>
        </p:nvSpPr>
        <p:spPr bwMode="auto">
          <a:xfrm>
            <a:off x="954516" y="6040544"/>
            <a:ext cx="922715" cy="1104918"/>
          </a:xfrm>
          <a:custGeom>
            <a:avLst/>
            <a:gdLst>
              <a:gd name="T0" fmla="*/ 0 w 433"/>
              <a:gd name="T1" fmla="*/ 274 h 595"/>
              <a:gd name="T2" fmla="*/ 433 w 433"/>
              <a:gd name="T3" fmla="*/ 595 h 595"/>
              <a:gd name="T4" fmla="*/ 433 w 433"/>
              <a:gd name="T5" fmla="*/ 113 h 595"/>
              <a:gd name="T6" fmla="*/ 0 w 433"/>
              <a:gd name="T7" fmla="*/ 0 h 595"/>
              <a:gd name="T8" fmla="*/ 0 w 433"/>
              <a:gd name="T9" fmla="*/ 274 h 595"/>
            </a:gdLst>
            <a:ahLst/>
            <a:cxnLst>
              <a:cxn ang="0">
                <a:pos x="T0" y="T1"/>
              </a:cxn>
              <a:cxn ang="0">
                <a:pos x="T2" y="T3"/>
              </a:cxn>
              <a:cxn ang="0">
                <a:pos x="T4" y="T5"/>
              </a:cxn>
              <a:cxn ang="0">
                <a:pos x="T6" y="T7"/>
              </a:cxn>
              <a:cxn ang="0">
                <a:pos x="T8" y="T9"/>
              </a:cxn>
            </a:cxnLst>
            <a:rect l="0" t="0" r="r" b="b"/>
            <a:pathLst>
              <a:path w="433" h="595">
                <a:moveTo>
                  <a:pt x="0" y="274"/>
                </a:moveTo>
                <a:lnTo>
                  <a:pt x="433" y="595"/>
                </a:lnTo>
                <a:lnTo>
                  <a:pt x="433" y="113"/>
                </a:lnTo>
                <a:lnTo>
                  <a:pt x="0" y="0"/>
                </a:lnTo>
                <a:lnTo>
                  <a:pt x="0" y="274"/>
                </a:lnTo>
                <a:close/>
              </a:path>
            </a:pathLst>
          </a:custGeom>
          <a:solidFill>
            <a:srgbClr val="66CCFF"/>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28" name="Freeform 19"/>
          <p:cNvSpPr>
            <a:spLocks/>
          </p:cNvSpPr>
          <p:nvPr/>
        </p:nvSpPr>
        <p:spPr bwMode="auto">
          <a:xfrm>
            <a:off x="2063833" y="6625787"/>
            <a:ext cx="4374901" cy="805941"/>
          </a:xfrm>
          <a:custGeom>
            <a:avLst/>
            <a:gdLst>
              <a:gd name="T0" fmla="*/ 0 w 2053"/>
              <a:gd name="T1" fmla="*/ 0 h 434"/>
              <a:gd name="T2" fmla="*/ 0 w 2053"/>
              <a:gd name="T3" fmla="*/ 434 h 434"/>
              <a:gd name="T4" fmla="*/ 1893 w 2053"/>
              <a:gd name="T5" fmla="*/ 434 h 434"/>
              <a:gd name="T6" fmla="*/ 2053 w 2053"/>
              <a:gd name="T7" fmla="*/ 225 h 434"/>
              <a:gd name="T8" fmla="*/ 1893 w 2053"/>
              <a:gd name="T9" fmla="*/ 0 h 434"/>
            </a:gdLst>
            <a:ahLst/>
            <a:cxnLst>
              <a:cxn ang="0">
                <a:pos x="T0" y="T1"/>
              </a:cxn>
              <a:cxn ang="0">
                <a:pos x="T2" y="T3"/>
              </a:cxn>
              <a:cxn ang="0">
                <a:pos x="T4" y="T5"/>
              </a:cxn>
              <a:cxn ang="0">
                <a:pos x="T6" y="T7"/>
              </a:cxn>
              <a:cxn ang="0">
                <a:pos x="T8" y="T9"/>
              </a:cxn>
            </a:cxnLst>
            <a:rect l="0" t="0" r="r" b="b"/>
            <a:pathLst>
              <a:path w="2053" h="434">
                <a:moveTo>
                  <a:pt x="0" y="0"/>
                </a:moveTo>
                <a:lnTo>
                  <a:pt x="0" y="434"/>
                </a:lnTo>
                <a:lnTo>
                  <a:pt x="1893" y="434"/>
                </a:lnTo>
                <a:lnTo>
                  <a:pt x="2053" y="225"/>
                </a:lnTo>
                <a:lnTo>
                  <a:pt x="18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09441" tIns="54719" rIns="109441" bIns="54719" numCol="1" anchor="t" anchorCtr="0" compatLnSpc="1">
            <a:prstTxWarp prst="textNoShape">
              <a:avLst/>
            </a:prstTxWarp>
          </a:bodyPr>
          <a:lstStyle/>
          <a:p>
            <a:endParaRPr lang="id-ID" sz="2889">
              <a:latin typeface="+mn-ea"/>
            </a:endParaRPr>
          </a:p>
        </p:txBody>
      </p:sp>
      <p:sp>
        <p:nvSpPr>
          <p:cNvPr id="229" name="Rectangle 5"/>
          <p:cNvSpPr>
            <a:spLocks noChangeArrowheads="1"/>
          </p:cNvSpPr>
          <p:nvPr/>
        </p:nvSpPr>
        <p:spPr bwMode="auto">
          <a:xfrm>
            <a:off x="-1100" y="4372711"/>
            <a:ext cx="917473" cy="508819"/>
          </a:xfrm>
          <a:prstGeom prst="rect">
            <a:avLst/>
          </a:prstGeom>
          <a:solidFill>
            <a:srgbClr val="0070C0"/>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30" name="Rectangle 6"/>
          <p:cNvSpPr>
            <a:spLocks noChangeArrowheads="1"/>
          </p:cNvSpPr>
          <p:nvPr/>
        </p:nvSpPr>
        <p:spPr bwMode="auto">
          <a:xfrm>
            <a:off x="-1100" y="5201462"/>
            <a:ext cx="917473" cy="506964"/>
          </a:xfrm>
          <a:prstGeom prst="rect">
            <a:avLst/>
          </a:prstGeom>
          <a:solidFill>
            <a:srgbClr val="00B0F0"/>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31" name="Rectangle 7"/>
          <p:cNvSpPr>
            <a:spLocks noChangeArrowheads="1"/>
          </p:cNvSpPr>
          <p:nvPr/>
        </p:nvSpPr>
        <p:spPr bwMode="auto">
          <a:xfrm>
            <a:off x="-1100" y="6028351"/>
            <a:ext cx="917473" cy="508819"/>
          </a:xfrm>
          <a:prstGeom prst="rect">
            <a:avLst/>
          </a:prstGeom>
          <a:solidFill>
            <a:srgbClr val="66CCFF"/>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33" name="Freeform 13"/>
          <p:cNvSpPr>
            <a:spLocks/>
          </p:cNvSpPr>
          <p:nvPr/>
        </p:nvSpPr>
        <p:spPr bwMode="auto">
          <a:xfrm>
            <a:off x="1920877" y="3788805"/>
            <a:ext cx="3566441" cy="835653"/>
          </a:xfrm>
          <a:custGeom>
            <a:avLst/>
            <a:gdLst>
              <a:gd name="T0" fmla="*/ 0 w 2053"/>
              <a:gd name="T1" fmla="*/ 450 h 450"/>
              <a:gd name="T2" fmla="*/ 0 w 2053"/>
              <a:gd name="T3" fmla="*/ 0 h 450"/>
              <a:gd name="T4" fmla="*/ 1893 w 2053"/>
              <a:gd name="T5" fmla="*/ 0 h 450"/>
              <a:gd name="T6" fmla="*/ 2053 w 2053"/>
              <a:gd name="T7" fmla="*/ 225 h 450"/>
              <a:gd name="T8" fmla="*/ 1893 w 2053"/>
              <a:gd name="T9" fmla="*/ 450 h 450"/>
              <a:gd name="T10" fmla="*/ 0 w 2053"/>
              <a:gd name="T11" fmla="*/ 450 h 450"/>
            </a:gdLst>
            <a:ahLst/>
            <a:cxnLst>
              <a:cxn ang="0">
                <a:pos x="T0" y="T1"/>
              </a:cxn>
              <a:cxn ang="0">
                <a:pos x="T2" y="T3"/>
              </a:cxn>
              <a:cxn ang="0">
                <a:pos x="T4" y="T5"/>
              </a:cxn>
              <a:cxn ang="0">
                <a:pos x="T6" y="T7"/>
              </a:cxn>
              <a:cxn ang="0">
                <a:pos x="T8" y="T9"/>
              </a:cxn>
              <a:cxn ang="0">
                <a:pos x="T10" y="T11"/>
              </a:cxn>
            </a:cxnLst>
            <a:rect l="0" t="0" r="r" b="b"/>
            <a:pathLst>
              <a:path w="2053" h="450">
                <a:moveTo>
                  <a:pt x="0" y="450"/>
                </a:moveTo>
                <a:lnTo>
                  <a:pt x="0" y="0"/>
                </a:lnTo>
                <a:lnTo>
                  <a:pt x="1893" y="0"/>
                </a:lnTo>
                <a:lnTo>
                  <a:pt x="2053" y="225"/>
                </a:lnTo>
                <a:lnTo>
                  <a:pt x="1893" y="450"/>
                </a:lnTo>
                <a:lnTo>
                  <a:pt x="0" y="450"/>
                </a:lnTo>
                <a:close/>
              </a:path>
            </a:pathLst>
          </a:custGeom>
          <a:solidFill>
            <a:srgbClr val="0070C0"/>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34" name="Rectangle 63"/>
          <p:cNvSpPr/>
          <p:nvPr/>
        </p:nvSpPr>
        <p:spPr>
          <a:xfrm>
            <a:off x="2040663" y="3812746"/>
            <a:ext cx="1349534" cy="787615"/>
          </a:xfrm>
          <a:prstGeom prst="rect">
            <a:avLst/>
          </a:prstGeom>
        </p:spPr>
        <p:txBody>
          <a:bodyPr wrap="none" lIns="109441" tIns="54719" rIns="109441" bIns="54719">
            <a:spAutoFit/>
          </a:bodyPr>
          <a:lstStyle/>
          <a:p>
            <a:pPr defTabSz="653115">
              <a:defRPr/>
            </a:pPr>
            <a:r>
              <a:rPr lang="zh-CN" altLang="en-US" sz="4400" b="1" kern="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使命</a:t>
            </a:r>
            <a:endParaRPr lang="id-ID" altLang="zh-CN" sz="4400" b="1" kern="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5" name="Rectangle 64"/>
          <p:cNvSpPr/>
          <p:nvPr/>
        </p:nvSpPr>
        <p:spPr>
          <a:xfrm>
            <a:off x="6598184" y="3346324"/>
            <a:ext cx="6239991" cy="1772500"/>
          </a:xfrm>
          <a:prstGeom prst="rect">
            <a:avLst/>
          </a:prstGeom>
        </p:spPr>
        <p:txBody>
          <a:bodyPr wrap="square" lIns="109441" tIns="54719" rIns="109441" bIns="54719">
            <a:spAutoFit/>
          </a:bodyPr>
          <a:lstStyle/>
          <a:p>
            <a:pPr algn="just" defTabSz="653115">
              <a:lnSpc>
                <a:spcPct val="150000"/>
              </a:lnSpc>
              <a:defRPr/>
            </a:pPr>
            <a:r>
              <a:rPr lang="zh-CN" altLang="en-US" sz="1800" kern="0" dirty="0">
                <a:solidFill>
                  <a:srgbClr val="00182A"/>
                </a:solidFill>
                <a:latin typeface="Arial" panose="020B0604020202020204" pitchFamily="34" charset="0"/>
                <a:ea typeface="微软雅黑" panose="020B0503020204020204" pitchFamily="34" charset="-122"/>
                <a:cs typeface="+mn-ea"/>
              </a:rPr>
              <a:t>对消费者，提供优质的产品和服务；</a:t>
            </a:r>
          </a:p>
          <a:p>
            <a:pPr algn="just" defTabSz="653115">
              <a:lnSpc>
                <a:spcPct val="150000"/>
              </a:lnSpc>
              <a:defRPr/>
            </a:pPr>
            <a:r>
              <a:rPr lang="zh-CN" altLang="en-US" sz="1800" kern="0" dirty="0">
                <a:solidFill>
                  <a:srgbClr val="00182A"/>
                </a:solidFill>
                <a:latin typeface="Arial" panose="020B0604020202020204" pitchFamily="34" charset="0"/>
                <a:ea typeface="微软雅黑" panose="020B0503020204020204" pitchFamily="34" charset="-122"/>
                <a:cs typeface="+mn-ea"/>
              </a:rPr>
              <a:t>对员工，营造和谐、相互尊重的工作氛围；</a:t>
            </a:r>
          </a:p>
          <a:p>
            <a:pPr algn="just" defTabSz="653115">
              <a:lnSpc>
                <a:spcPct val="150000"/>
              </a:lnSpc>
              <a:defRPr/>
            </a:pPr>
            <a:r>
              <a:rPr lang="zh-CN" altLang="en-US" sz="1800" kern="0" dirty="0">
                <a:solidFill>
                  <a:srgbClr val="00182A"/>
                </a:solidFill>
                <a:latin typeface="Arial" panose="020B0604020202020204" pitchFamily="34" charset="0"/>
                <a:ea typeface="微软雅黑" panose="020B0503020204020204" pitchFamily="34" charset="-122"/>
                <a:cs typeface="+mn-ea"/>
              </a:rPr>
              <a:t>对商业伙伴，提供公平合理、对等互利的合作平台；</a:t>
            </a:r>
          </a:p>
          <a:p>
            <a:pPr algn="just" defTabSz="653115">
              <a:lnSpc>
                <a:spcPct val="150000"/>
              </a:lnSpc>
              <a:defRPr/>
            </a:pPr>
            <a:r>
              <a:rPr lang="zh-CN" altLang="en-US" sz="1800" kern="0" dirty="0">
                <a:solidFill>
                  <a:srgbClr val="00182A"/>
                </a:solidFill>
                <a:latin typeface="Arial" panose="020B0604020202020204" pitchFamily="34" charset="0"/>
                <a:ea typeface="微软雅黑" panose="020B0503020204020204" pitchFamily="34" charset="-122"/>
                <a:cs typeface="+mn-ea"/>
              </a:rPr>
              <a:t>对股东，使其投入的股本有高于社会平均收益的回报。</a:t>
            </a:r>
          </a:p>
        </p:txBody>
      </p:sp>
      <p:sp>
        <p:nvSpPr>
          <p:cNvPr id="236" name="Freeform 14"/>
          <p:cNvSpPr>
            <a:spLocks/>
          </p:cNvSpPr>
          <p:nvPr/>
        </p:nvSpPr>
        <p:spPr bwMode="auto">
          <a:xfrm>
            <a:off x="1920877" y="4944386"/>
            <a:ext cx="3566441" cy="986070"/>
          </a:xfrm>
          <a:custGeom>
            <a:avLst/>
            <a:gdLst>
              <a:gd name="T0" fmla="*/ 0 w 2053"/>
              <a:gd name="T1" fmla="*/ 0 h 531"/>
              <a:gd name="T2" fmla="*/ 0 w 2053"/>
              <a:gd name="T3" fmla="*/ 531 h 531"/>
              <a:gd name="T4" fmla="*/ 1893 w 2053"/>
              <a:gd name="T5" fmla="*/ 531 h 531"/>
              <a:gd name="T6" fmla="*/ 2053 w 2053"/>
              <a:gd name="T7" fmla="*/ 273 h 531"/>
              <a:gd name="T8" fmla="*/ 1893 w 2053"/>
              <a:gd name="T9" fmla="*/ 0 h 531"/>
              <a:gd name="T10" fmla="*/ 0 w 2053"/>
              <a:gd name="T11" fmla="*/ 0 h 531"/>
            </a:gdLst>
            <a:ahLst/>
            <a:cxnLst>
              <a:cxn ang="0">
                <a:pos x="T0" y="T1"/>
              </a:cxn>
              <a:cxn ang="0">
                <a:pos x="T2" y="T3"/>
              </a:cxn>
              <a:cxn ang="0">
                <a:pos x="T4" y="T5"/>
              </a:cxn>
              <a:cxn ang="0">
                <a:pos x="T6" y="T7"/>
              </a:cxn>
              <a:cxn ang="0">
                <a:pos x="T8" y="T9"/>
              </a:cxn>
              <a:cxn ang="0">
                <a:pos x="T10" y="T11"/>
              </a:cxn>
            </a:cxnLst>
            <a:rect l="0" t="0" r="r" b="b"/>
            <a:pathLst>
              <a:path w="2053" h="531">
                <a:moveTo>
                  <a:pt x="0" y="0"/>
                </a:moveTo>
                <a:lnTo>
                  <a:pt x="0" y="531"/>
                </a:lnTo>
                <a:lnTo>
                  <a:pt x="1893" y="531"/>
                </a:lnTo>
                <a:lnTo>
                  <a:pt x="2053" y="273"/>
                </a:lnTo>
                <a:lnTo>
                  <a:pt x="1893" y="0"/>
                </a:lnTo>
                <a:lnTo>
                  <a:pt x="0" y="0"/>
                </a:lnTo>
                <a:close/>
              </a:path>
            </a:pathLst>
          </a:custGeom>
          <a:solidFill>
            <a:srgbClr val="00B0F0"/>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37" name="Rectangle 67"/>
          <p:cNvSpPr/>
          <p:nvPr/>
        </p:nvSpPr>
        <p:spPr>
          <a:xfrm>
            <a:off x="2040663" y="5038862"/>
            <a:ext cx="1349534" cy="787615"/>
          </a:xfrm>
          <a:prstGeom prst="rect">
            <a:avLst/>
          </a:prstGeom>
        </p:spPr>
        <p:txBody>
          <a:bodyPr wrap="none" lIns="109441" tIns="54719" rIns="109441" bIns="54719">
            <a:spAutoFit/>
          </a:bodyPr>
          <a:lstStyle/>
          <a:p>
            <a:pPr defTabSz="653115">
              <a:defRPr/>
            </a:pPr>
            <a:r>
              <a:rPr lang="zh-CN" altLang="en-US" sz="4400" b="1" kern="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愿景</a:t>
            </a:r>
            <a:endParaRPr lang="id-ID" altLang="zh-CN" sz="4400" b="1" kern="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8" name="Rectangle 68"/>
          <p:cNvSpPr/>
          <p:nvPr/>
        </p:nvSpPr>
        <p:spPr>
          <a:xfrm>
            <a:off x="6634778" y="5170399"/>
            <a:ext cx="5310272" cy="733754"/>
          </a:xfrm>
          <a:prstGeom prst="rect">
            <a:avLst/>
          </a:prstGeom>
        </p:spPr>
        <p:txBody>
          <a:bodyPr wrap="square" lIns="109441" tIns="54719" rIns="109441" bIns="54719">
            <a:spAutoFit/>
          </a:bodyPr>
          <a:lstStyle/>
          <a:p>
            <a:pPr defTabSz="466734">
              <a:lnSpc>
                <a:spcPct val="90000"/>
              </a:lnSpc>
              <a:spcAft>
                <a:spcPct val="35000"/>
              </a:spcAft>
            </a:pPr>
            <a:r>
              <a:rPr lang="zh-CN" altLang="en-US" sz="1800" kern="0" dirty="0">
                <a:solidFill>
                  <a:srgbClr val="00182A"/>
                </a:solidFill>
                <a:latin typeface="Arial" panose="020B0604020202020204" pitchFamily="34" charset="0"/>
                <a:ea typeface="微软雅黑" panose="020B0503020204020204" pitchFamily="34" charset="-122"/>
                <a:cs typeface="+mn-ea"/>
              </a:rPr>
              <a:t>成为更健康、更长久的世界一流企业。</a:t>
            </a:r>
          </a:p>
          <a:p>
            <a:pPr algn="just" defTabSz="653115">
              <a:defRPr/>
            </a:pPr>
            <a:endParaRPr lang="en-US" altLang="zh-CN" sz="1800" kern="0" dirty="0">
              <a:solidFill>
                <a:srgbClr val="00182A"/>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9" name="Freeform 16"/>
          <p:cNvSpPr>
            <a:spLocks/>
          </p:cNvSpPr>
          <p:nvPr/>
        </p:nvSpPr>
        <p:spPr bwMode="auto">
          <a:xfrm>
            <a:off x="1920877" y="6250384"/>
            <a:ext cx="3566441" cy="895077"/>
          </a:xfrm>
          <a:custGeom>
            <a:avLst/>
            <a:gdLst>
              <a:gd name="T0" fmla="*/ 0 w 2053"/>
              <a:gd name="T1" fmla="*/ 482 h 482"/>
              <a:gd name="T2" fmla="*/ 0 w 2053"/>
              <a:gd name="T3" fmla="*/ 0 h 482"/>
              <a:gd name="T4" fmla="*/ 1893 w 2053"/>
              <a:gd name="T5" fmla="*/ 0 h 482"/>
              <a:gd name="T6" fmla="*/ 2053 w 2053"/>
              <a:gd name="T7" fmla="*/ 241 h 482"/>
              <a:gd name="T8" fmla="*/ 1893 w 2053"/>
              <a:gd name="T9" fmla="*/ 482 h 482"/>
              <a:gd name="T10" fmla="*/ 0 w 2053"/>
              <a:gd name="T11" fmla="*/ 482 h 482"/>
            </a:gdLst>
            <a:ahLst/>
            <a:cxnLst>
              <a:cxn ang="0">
                <a:pos x="T0" y="T1"/>
              </a:cxn>
              <a:cxn ang="0">
                <a:pos x="T2" y="T3"/>
              </a:cxn>
              <a:cxn ang="0">
                <a:pos x="T4" y="T5"/>
              </a:cxn>
              <a:cxn ang="0">
                <a:pos x="T6" y="T7"/>
              </a:cxn>
              <a:cxn ang="0">
                <a:pos x="T8" y="T9"/>
              </a:cxn>
              <a:cxn ang="0">
                <a:pos x="T10" y="T11"/>
              </a:cxn>
            </a:cxnLst>
            <a:rect l="0" t="0" r="r" b="b"/>
            <a:pathLst>
              <a:path w="2053" h="482">
                <a:moveTo>
                  <a:pt x="0" y="482"/>
                </a:moveTo>
                <a:lnTo>
                  <a:pt x="0" y="0"/>
                </a:lnTo>
                <a:lnTo>
                  <a:pt x="1893" y="0"/>
                </a:lnTo>
                <a:lnTo>
                  <a:pt x="2053" y="241"/>
                </a:lnTo>
                <a:lnTo>
                  <a:pt x="1893" y="482"/>
                </a:lnTo>
                <a:lnTo>
                  <a:pt x="0" y="482"/>
                </a:lnTo>
                <a:close/>
              </a:path>
            </a:pathLst>
          </a:custGeom>
          <a:solidFill>
            <a:srgbClr val="66CCFF"/>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40" name="Rectangle 71"/>
          <p:cNvSpPr/>
          <p:nvPr/>
        </p:nvSpPr>
        <p:spPr>
          <a:xfrm>
            <a:off x="2040663" y="6304040"/>
            <a:ext cx="1913791" cy="787615"/>
          </a:xfrm>
          <a:prstGeom prst="rect">
            <a:avLst/>
          </a:prstGeom>
        </p:spPr>
        <p:txBody>
          <a:bodyPr wrap="none" lIns="109441" tIns="54719" rIns="109441" bIns="54719">
            <a:spAutoFit/>
          </a:bodyPr>
          <a:lstStyle/>
          <a:p>
            <a:pPr defTabSz="653115">
              <a:defRPr/>
            </a:pPr>
            <a:r>
              <a:rPr lang="zh-CN" altLang="en-US" sz="4400" b="1" kern="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价值观</a:t>
            </a:r>
            <a:endParaRPr lang="id-ID" altLang="zh-CN" sz="4400" b="1" kern="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1" name="Rectangle 72"/>
          <p:cNvSpPr/>
          <p:nvPr/>
        </p:nvSpPr>
        <p:spPr>
          <a:xfrm>
            <a:off x="6572596" y="6416827"/>
            <a:ext cx="5310272" cy="664505"/>
          </a:xfrm>
          <a:prstGeom prst="rect">
            <a:avLst/>
          </a:prstGeom>
        </p:spPr>
        <p:txBody>
          <a:bodyPr wrap="square" lIns="109441" tIns="54719" rIns="109441" bIns="54719">
            <a:spAutoFit/>
          </a:bodyPr>
          <a:lstStyle/>
          <a:p>
            <a:pPr algn="just" defTabSz="1015898">
              <a:defRPr/>
            </a:pPr>
            <a:r>
              <a:rPr lang="zh-CN" altLang="en-US" sz="1800" kern="0" dirty="0">
                <a:solidFill>
                  <a:srgbClr val="00182A"/>
                </a:solidFill>
                <a:latin typeface="Arial" panose="020B0604020202020204" pitchFamily="34" charset="0"/>
                <a:ea typeface="微软雅黑" panose="020B0503020204020204" pitchFamily="34" charset="-122"/>
                <a:cs typeface="+mn-ea"/>
              </a:rPr>
              <a:t>本分、诚信、团队、品质、学习、创新、消费者导向</a:t>
            </a:r>
            <a:endParaRPr lang="zh-CN" altLang="en-US" sz="1667" kern="0" dirty="0">
              <a:solidFill>
                <a:schemeClr val="bg2"/>
              </a:solidFill>
              <a:latin typeface="微软雅黑" pitchFamily="34" charset="-122"/>
              <a:ea typeface="微软雅黑" pitchFamily="34" charset="-122"/>
            </a:endParaRPr>
          </a:p>
        </p:txBody>
      </p:sp>
      <p:sp>
        <p:nvSpPr>
          <p:cNvPr id="245" name="Freeform 26"/>
          <p:cNvSpPr>
            <a:spLocks noEditPoints="1"/>
          </p:cNvSpPr>
          <p:nvPr/>
        </p:nvSpPr>
        <p:spPr bwMode="auto">
          <a:xfrm rot="2700000">
            <a:off x="5885904" y="3947291"/>
            <a:ext cx="305641" cy="542775"/>
          </a:xfrm>
          <a:custGeom>
            <a:avLst/>
            <a:gdLst>
              <a:gd name="T0" fmla="*/ 482 w 579"/>
              <a:gd name="T1" fmla="*/ 367 h 1073"/>
              <a:gd name="T2" fmla="*/ 482 w 579"/>
              <a:gd name="T3" fmla="*/ 148 h 1073"/>
              <a:gd name="T4" fmla="*/ 525 w 579"/>
              <a:gd name="T5" fmla="*/ 79 h 1073"/>
              <a:gd name="T6" fmla="*/ 447 w 579"/>
              <a:gd name="T7" fmla="*/ 0 h 1073"/>
              <a:gd name="T8" fmla="*/ 132 w 579"/>
              <a:gd name="T9" fmla="*/ 0 h 1073"/>
              <a:gd name="T10" fmla="*/ 54 w 579"/>
              <a:gd name="T11" fmla="*/ 79 h 1073"/>
              <a:gd name="T12" fmla="*/ 96 w 579"/>
              <a:gd name="T13" fmla="*/ 148 h 1073"/>
              <a:gd name="T14" fmla="*/ 96 w 579"/>
              <a:gd name="T15" fmla="*/ 367 h 1073"/>
              <a:gd name="T16" fmla="*/ 0 w 579"/>
              <a:gd name="T17" fmla="*/ 583 h 1073"/>
              <a:gd name="T18" fmla="*/ 0 w 579"/>
              <a:gd name="T19" fmla="*/ 612 h 1073"/>
              <a:gd name="T20" fmla="*/ 224 w 579"/>
              <a:gd name="T21" fmla="*/ 612 h 1073"/>
              <a:gd name="T22" fmla="*/ 224 w 579"/>
              <a:gd name="T23" fmla="*/ 923 h 1073"/>
              <a:gd name="T24" fmla="*/ 289 w 579"/>
              <a:gd name="T25" fmla="*/ 1073 h 1073"/>
              <a:gd name="T26" fmla="*/ 355 w 579"/>
              <a:gd name="T27" fmla="*/ 923 h 1073"/>
              <a:gd name="T28" fmla="*/ 355 w 579"/>
              <a:gd name="T29" fmla="*/ 612 h 1073"/>
              <a:gd name="T30" fmla="*/ 579 w 579"/>
              <a:gd name="T31" fmla="*/ 612 h 1073"/>
              <a:gd name="T32" fmla="*/ 579 w 579"/>
              <a:gd name="T33" fmla="*/ 583 h 1073"/>
              <a:gd name="T34" fmla="*/ 482 w 579"/>
              <a:gd name="T35" fmla="*/ 367 h 1073"/>
              <a:gd name="T36" fmla="*/ 132 w 579"/>
              <a:gd name="T37" fmla="*/ 58 h 1073"/>
              <a:gd name="T38" fmla="*/ 447 w 579"/>
              <a:gd name="T39" fmla="*/ 58 h 1073"/>
              <a:gd name="T40" fmla="*/ 467 w 579"/>
              <a:gd name="T41" fmla="*/ 79 h 1073"/>
              <a:gd name="T42" fmla="*/ 449 w 579"/>
              <a:gd name="T43" fmla="*/ 99 h 1073"/>
              <a:gd name="T44" fmla="*/ 436 w 579"/>
              <a:gd name="T45" fmla="*/ 101 h 1073"/>
              <a:gd name="T46" fmla="*/ 143 w 579"/>
              <a:gd name="T47" fmla="*/ 101 h 1073"/>
              <a:gd name="T48" fmla="*/ 129 w 579"/>
              <a:gd name="T49" fmla="*/ 99 h 1073"/>
              <a:gd name="T50" fmla="*/ 111 w 579"/>
              <a:gd name="T51" fmla="*/ 79 h 1073"/>
              <a:gd name="T52" fmla="*/ 132 w 579"/>
              <a:gd name="T53" fmla="*/ 58 h 1073"/>
              <a:gd name="T54" fmla="*/ 424 w 579"/>
              <a:gd name="T55" fmla="*/ 370 h 1073"/>
              <a:gd name="T56" fmla="*/ 154 w 579"/>
              <a:gd name="T57" fmla="*/ 370 h 1073"/>
              <a:gd name="T58" fmla="*/ 154 w 579"/>
              <a:gd name="T59" fmla="*/ 130 h 1073"/>
              <a:gd name="T60" fmla="*/ 424 w 579"/>
              <a:gd name="T61" fmla="*/ 130 h 1073"/>
              <a:gd name="T62" fmla="*/ 424 w 579"/>
              <a:gd name="T63" fmla="*/ 370 h 1073"/>
              <a:gd name="T64" fmla="*/ 297 w 579"/>
              <a:gd name="T65" fmla="*/ 911 h 1073"/>
              <a:gd name="T66" fmla="*/ 289 w 579"/>
              <a:gd name="T67" fmla="*/ 928 h 1073"/>
              <a:gd name="T68" fmla="*/ 282 w 579"/>
              <a:gd name="T69" fmla="*/ 911 h 1073"/>
              <a:gd name="T70" fmla="*/ 282 w 579"/>
              <a:gd name="T71" fmla="*/ 612 h 1073"/>
              <a:gd name="T72" fmla="*/ 297 w 579"/>
              <a:gd name="T73" fmla="*/ 612 h 1073"/>
              <a:gd name="T74" fmla="*/ 297 w 579"/>
              <a:gd name="T75" fmla="*/ 911 h 1073"/>
              <a:gd name="T76" fmla="*/ 355 w 579"/>
              <a:gd name="T77" fmla="*/ 554 h 1073"/>
              <a:gd name="T78" fmla="*/ 224 w 579"/>
              <a:gd name="T79" fmla="*/ 554 h 1073"/>
              <a:gd name="T80" fmla="*/ 59 w 579"/>
              <a:gd name="T81" fmla="*/ 554 h 1073"/>
              <a:gd name="T82" fmla="*/ 144 w 579"/>
              <a:gd name="T83" fmla="*/ 403 h 1073"/>
              <a:gd name="T84" fmla="*/ 149 w 579"/>
              <a:gd name="T85" fmla="*/ 399 h 1073"/>
              <a:gd name="T86" fmla="*/ 430 w 579"/>
              <a:gd name="T87" fmla="*/ 399 h 1073"/>
              <a:gd name="T88" fmla="*/ 435 w 579"/>
              <a:gd name="T89" fmla="*/ 403 h 1073"/>
              <a:gd name="T90" fmla="*/ 519 w 579"/>
              <a:gd name="T91" fmla="*/ 554 h 1073"/>
              <a:gd name="T92" fmla="*/ 355 w 579"/>
              <a:gd name="T93" fmla="*/ 554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9" h="1073">
                <a:moveTo>
                  <a:pt x="482" y="367"/>
                </a:moveTo>
                <a:cubicBezTo>
                  <a:pt x="482" y="148"/>
                  <a:pt x="482" y="148"/>
                  <a:pt x="482" y="148"/>
                </a:cubicBezTo>
                <a:cubicBezTo>
                  <a:pt x="508" y="135"/>
                  <a:pt x="525" y="109"/>
                  <a:pt x="525" y="79"/>
                </a:cubicBezTo>
                <a:cubicBezTo>
                  <a:pt x="525" y="35"/>
                  <a:pt x="490" y="0"/>
                  <a:pt x="447" y="0"/>
                </a:cubicBezTo>
                <a:cubicBezTo>
                  <a:pt x="132" y="0"/>
                  <a:pt x="132" y="0"/>
                  <a:pt x="132" y="0"/>
                </a:cubicBezTo>
                <a:cubicBezTo>
                  <a:pt x="89" y="0"/>
                  <a:pt x="54" y="35"/>
                  <a:pt x="54" y="79"/>
                </a:cubicBezTo>
                <a:cubicBezTo>
                  <a:pt x="54" y="109"/>
                  <a:pt x="71" y="135"/>
                  <a:pt x="96" y="148"/>
                </a:cubicBezTo>
                <a:cubicBezTo>
                  <a:pt x="96" y="367"/>
                  <a:pt x="96" y="367"/>
                  <a:pt x="96" y="367"/>
                </a:cubicBezTo>
                <a:cubicBezTo>
                  <a:pt x="35" y="422"/>
                  <a:pt x="0" y="500"/>
                  <a:pt x="0" y="583"/>
                </a:cubicBezTo>
                <a:cubicBezTo>
                  <a:pt x="0" y="612"/>
                  <a:pt x="0" y="612"/>
                  <a:pt x="0" y="612"/>
                </a:cubicBezTo>
                <a:cubicBezTo>
                  <a:pt x="224" y="612"/>
                  <a:pt x="224" y="612"/>
                  <a:pt x="224" y="612"/>
                </a:cubicBezTo>
                <a:cubicBezTo>
                  <a:pt x="224" y="923"/>
                  <a:pt x="224" y="923"/>
                  <a:pt x="224" y="923"/>
                </a:cubicBezTo>
                <a:cubicBezTo>
                  <a:pt x="289" y="1073"/>
                  <a:pt x="289" y="1073"/>
                  <a:pt x="289" y="1073"/>
                </a:cubicBezTo>
                <a:cubicBezTo>
                  <a:pt x="355" y="923"/>
                  <a:pt x="355" y="923"/>
                  <a:pt x="355" y="923"/>
                </a:cubicBezTo>
                <a:cubicBezTo>
                  <a:pt x="355" y="612"/>
                  <a:pt x="355" y="612"/>
                  <a:pt x="355" y="612"/>
                </a:cubicBezTo>
                <a:cubicBezTo>
                  <a:pt x="579" y="612"/>
                  <a:pt x="579" y="612"/>
                  <a:pt x="579" y="612"/>
                </a:cubicBezTo>
                <a:cubicBezTo>
                  <a:pt x="579" y="583"/>
                  <a:pt x="579" y="583"/>
                  <a:pt x="579" y="583"/>
                </a:cubicBezTo>
                <a:cubicBezTo>
                  <a:pt x="579" y="500"/>
                  <a:pt x="544" y="422"/>
                  <a:pt x="482" y="367"/>
                </a:cubicBezTo>
                <a:close/>
                <a:moveTo>
                  <a:pt x="132" y="58"/>
                </a:moveTo>
                <a:cubicBezTo>
                  <a:pt x="447" y="58"/>
                  <a:pt x="447" y="58"/>
                  <a:pt x="447" y="58"/>
                </a:cubicBezTo>
                <a:cubicBezTo>
                  <a:pt x="458" y="58"/>
                  <a:pt x="467" y="67"/>
                  <a:pt x="467" y="79"/>
                </a:cubicBezTo>
                <a:cubicBezTo>
                  <a:pt x="467" y="89"/>
                  <a:pt x="459" y="97"/>
                  <a:pt x="449" y="99"/>
                </a:cubicBezTo>
                <a:cubicBezTo>
                  <a:pt x="436" y="101"/>
                  <a:pt x="436" y="101"/>
                  <a:pt x="436" y="101"/>
                </a:cubicBezTo>
                <a:cubicBezTo>
                  <a:pt x="143" y="101"/>
                  <a:pt x="143" y="101"/>
                  <a:pt x="143" y="101"/>
                </a:cubicBezTo>
                <a:cubicBezTo>
                  <a:pt x="129" y="99"/>
                  <a:pt x="129" y="99"/>
                  <a:pt x="129" y="99"/>
                </a:cubicBezTo>
                <a:cubicBezTo>
                  <a:pt x="119" y="97"/>
                  <a:pt x="111" y="89"/>
                  <a:pt x="111" y="79"/>
                </a:cubicBezTo>
                <a:cubicBezTo>
                  <a:pt x="111" y="67"/>
                  <a:pt x="121" y="58"/>
                  <a:pt x="132" y="58"/>
                </a:cubicBezTo>
                <a:close/>
                <a:moveTo>
                  <a:pt x="424" y="370"/>
                </a:moveTo>
                <a:cubicBezTo>
                  <a:pt x="154" y="370"/>
                  <a:pt x="154" y="370"/>
                  <a:pt x="154" y="370"/>
                </a:cubicBezTo>
                <a:cubicBezTo>
                  <a:pt x="154" y="130"/>
                  <a:pt x="154" y="130"/>
                  <a:pt x="154" y="130"/>
                </a:cubicBezTo>
                <a:cubicBezTo>
                  <a:pt x="424" y="130"/>
                  <a:pt x="424" y="130"/>
                  <a:pt x="424" y="130"/>
                </a:cubicBezTo>
                <a:lnTo>
                  <a:pt x="424" y="370"/>
                </a:lnTo>
                <a:close/>
                <a:moveTo>
                  <a:pt x="297" y="911"/>
                </a:moveTo>
                <a:cubicBezTo>
                  <a:pt x="289" y="928"/>
                  <a:pt x="289" y="928"/>
                  <a:pt x="289" y="928"/>
                </a:cubicBezTo>
                <a:cubicBezTo>
                  <a:pt x="282" y="911"/>
                  <a:pt x="282" y="911"/>
                  <a:pt x="282" y="911"/>
                </a:cubicBezTo>
                <a:cubicBezTo>
                  <a:pt x="282" y="612"/>
                  <a:pt x="282" y="612"/>
                  <a:pt x="282" y="612"/>
                </a:cubicBezTo>
                <a:cubicBezTo>
                  <a:pt x="297" y="612"/>
                  <a:pt x="297" y="612"/>
                  <a:pt x="297" y="612"/>
                </a:cubicBezTo>
                <a:lnTo>
                  <a:pt x="297" y="911"/>
                </a:lnTo>
                <a:close/>
                <a:moveTo>
                  <a:pt x="355" y="554"/>
                </a:moveTo>
                <a:cubicBezTo>
                  <a:pt x="224" y="554"/>
                  <a:pt x="224" y="554"/>
                  <a:pt x="224" y="554"/>
                </a:cubicBezTo>
                <a:cubicBezTo>
                  <a:pt x="59" y="554"/>
                  <a:pt x="59" y="554"/>
                  <a:pt x="59" y="554"/>
                </a:cubicBezTo>
                <a:cubicBezTo>
                  <a:pt x="67" y="495"/>
                  <a:pt x="97" y="441"/>
                  <a:pt x="144" y="403"/>
                </a:cubicBezTo>
                <a:cubicBezTo>
                  <a:pt x="149" y="399"/>
                  <a:pt x="149" y="399"/>
                  <a:pt x="149" y="399"/>
                </a:cubicBezTo>
                <a:cubicBezTo>
                  <a:pt x="430" y="399"/>
                  <a:pt x="430" y="399"/>
                  <a:pt x="430" y="399"/>
                </a:cubicBezTo>
                <a:cubicBezTo>
                  <a:pt x="435" y="403"/>
                  <a:pt x="435" y="403"/>
                  <a:pt x="435" y="403"/>
                </a:cubicBezTo>
                <a:cubicBezTo>
                  <a:pt x="482" y="441"/>
                  <a:pt x="512" y="495"/>
                  <a:pt x="519" y="554"/>
                </a:cubicBezTo>
                <a:lnTo>
                  <a:pt x="355" y="554"/>
                </a:lnTo>
                <a:close/>
              </a:path>
            </a:pathLst>
          </a:custGeom>
          <a:solidFill>
            <a:srgbClr val="0A0A0A"/>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grpSp>
        <p:nvGrpSpPr>
          <p:cNvPr id="246" name="Group 97"/>
          <p:cNvGrpSpPr/>
          <p:nvPr/>
        </p:nvGrpSpPr>
        <p:grpSpPr>
          <a:xfrm>
            <a:off x="5813161" y="6479259"/>
            <a:ext cx="451126" cy="445205"/>
            <a:chOff x="6719888" y="887413"/>
            <a:chExt cx="492125" cy="468312"/>
          </a:xfrm>
          <a:solidFill>
            <a:srgbClr val="0A0A0A"/>
          </a:solidFill>
        </p:grpSpPr>
        <p:sp>
          <p:nvSpPr>
            <p:cNvPr id="247" name="Freeform 13"/>
            <p:cNvSpPr>
              <a:spLocks noEditPoints="1"/>
            </p:cNvSpPr>
            <p:nvPr/>
          </p:nvSpPr>
          <p:spPr bwMode="auto">
            <a:xfrm>
              <a:off x="6719888" y="887413"/>
              <a:ext cx="492125" cy="468312"/>
            </a:xfrm>
            <a:custGeom>
              <a:avLst/>
              <a:gdLst>
                <a:gd name="T0" fmla="*/ 117 w 128"/>
                <a:gd name="T1" fmla="*/ 0 h 122"/>
                <a:gd name="T2" fmla="*/ 11 w 128"/>
                <a:gd name="T3" fmla="*/ 0 h 122"/>
                <a:gd name="T4" fmla="*/ 0 w 128"/>
                <a:gd name="T5" fmla="*/ 11 h 122"/>
                <a:gd name="T6" fmla="*/ 0 w 128"/>
                <a:gd name="T7" fmla="*/ 93 h 122"/>
                <a:gd name="T8" fmla="*/ 11 w 128"/>
                <a:gd name="T9" fmla="*/ 104 h 122"/>
                <a:gd name="T10" fmla="*/ 43 w 128"/>
                <a:gd name="T11" fmla="*/ 104 h 122"/>
                <a:gd name="T12" fmla="*/ 38 w 128"/>
                <a:gd name="T13" fmla="*/ 110 h 122"/>
                <a:gd name="T14" fmla="*/ 35 w 128"/>
                <a:gd name="T15" fmla="*/ 113 h 122"/>
                <a:gd name="T16" fmla="*/ 34 w 128"/>
                <a:gd name="T17" fmla="*/ 118 h 122"/>
                <a:gd name="T18" fmla="*/ 42 w 128"/>
                <a:gd name="T19" fmla="*/ 122 h 122"/>
                <a:gd name="T20" fmla="*/ 86 w 128"/>
                <a:gd name="T21" fmla="*/ 122 h 122"/>
                <a:gd name="T22" fmla="*/ 94 w 128"/>
                <a:gd name="T23" fmla="*/ 118 h 122"/>
                <a:gd name="T24" fmla="*/ 94 w 128"/>
                <a:gd name="T25" fmla="*/ 113 h 122"/>
                <a:gd name="T26" fmla="*/ 91 w 128"/>
                <a:gd name="T27" fmla="*/ 110 h 122"/>
                <a:gd name="T28" fmla="*/ 85 w 128"/>
                <a:gd name="T29" fmla="*/ 104 h 122"/>
                <a:gd name="T30" fmla="*/ 117 w 128"/>
                <a:gd name="T31" fmla="*/ 104 h 122"/>
                <a:gd name="T32" fmla="*/ 128 w 128"/>
                <a:gd name="T33" fmla="*/ 93 h 122"/>
                <a:gd name="T34" fmla="*/ 128 w 128"/>
                <a:gd name="T35" fmla="*/ 11 h 122"/>
                <a:gd name="T36" fmla="*/ 117 w 128"/>
                <a:gd name="T37" fmla="*/ 0 h 122"/>
                <a:gd name="T38" fmla="*/ 88 w 128"/>
                <a:gd name="T39" fmla="*/ 113 h 122"/>
                <a:gd name="T40" fmla="*/ 90 w 128"/>
                <a:gd name="T41" fmla="*/ 116 h 122"/>
                <a:gd name="T42" fmla="*/ 90 w 128"/>
                <a:gd name="T43" fmla="*/ 116 h 122"/>
                <a:gd name="T44" fmla="*/ 86 w 128"/>
                <a:gd name="T45" fmla="*/ 118 h 122"/>
                <a:gd name="T46" fmla="*/ 42 w 128"/>
                <a:gd name="T47" fmla="*/ 118 h 122"/>
                <a:gd name="T48" fmla="*/ 38 w 128"/>
                <a:gd name="T49" fmla="*/ 116 h 122"/>
                <a:gd name="T50" fmla="*/ 38 w 128"/>
                <a:gd name="T51" fmla="*/ 116 h 122"/>
                <a:gd name="T52" fmla="*/ 38 w 128"/>
                <a:gd name="T53" fmla="*/ 116 h 122"/>
                <a:gd name="T54" fmla="*/ 40 w 128"/>
                <a:gd name="T55" fmla="*/ 113 h 122"/>
                <a:gd name="T56" fmla="*/ 48 w 128"/>
                <a:gd name="T57" fmla="*/ 104 h 122"/>
                <a:gd name="T58" fmla="*/ 80 w 128"/>
                <a:gd name="T59" fmla="*/ 104 h 122"/>
                <a:gd name="T60" fmla="*/ 88 w 128"/>
                <a:gd name="T61" fmla="*/ 113 h 122"/>
                <a:gd name="T62" fmla="*/ 120 w 128"/>
                <a:gd name="T63" fmla="*/ 93 h 122"/>
                <a:gd name="T64" fmla="*/ 117 w 128"/>
                <a:gd name="T65" fmla="*/ 96 h 122"/>
                <a:gd name="T66" fmla="*/ 11 w 128"/>
                <a:gd name="T67" fmla="*/ 96 h 122"/>
                <a:gd name="T68" fmla="*/ 8 w 128"/>
                <a:gd name="T69" fmla="*/ 93 h 122"/>
                <a:gd name="T70" fmla="*/ 8 w 128"/>
                <a:gd name="T71" fmla="*/ 11 h 122"/>
                <a:gd name="T72" fmla="*/ 11 w 128"/>
                <a:gd name="T73" fmla="*/ 8 h 122"/>
                <a:gd name="T74" fmla="*/ 117 w 128"/>
                <a:gd name="T75" fmla="*/ 8 h 122"/>
                <a:gd name="T76" fmla="*/ 120 w 128"/>
                <a:gd name="T77" fmla="*/ 11 h 122"/>
                <a:gd name="T78" fmla="*/ 120 w 128"/>
                <a:gd name="T79" fmla="*/ 9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122">
                  <a:moveTo>
                    <a:pt x="117" y="0"/>
                  </a:moveTo>
                  <a:cubicBezTo>
                    <a:pt x="11" y="0"/>
                    <a:pt x="11" y="0"/>
                    <a:pt x="11" y="0"/>
                  </a:cubicBezTo>
                  <a:cubicBezTo>
                    <a:pt x="5" y="0"/>
                    <a:pt x="0" y="5"/>
                    <a:pt x="0" y="11"/>
                  </a:cubicBezTo>
                  <a:cubicBezTo>
                    <a:pt x="0" y="93"/>
                    <a:pt x="0" y="93"/>
                    <a:pt x="0" y="93"/>
                  </a:cubicBezTo>
                  <a:cubicBezTo>
                    <a:pt x="0" y="99"/>
                    <a:pt x="5" y="104"/>
                    <a:pt x="11" y="104"/>
                  </a:cubicBezTo>
                  <a:cubicBezTo>
                    <a:pt x="43" y="104"/>
                    <a:pt x="43" y="104"/>
                    <a:pt x="43" y="104"/>
                  </a:cubicBezTo>
                  <a:cubicBezTo>
                    <a:pt x="42" y="106"/>
                    <a:pt x="39" y="109"/>
                    <a:pt x="38" y="110"/>
                  </a:cubicBezTo>
                  <a:cubicBezTo>
                    <a:pt x="36" y="111"/>
                    <a:pt x="35" y="112"/>
                    <a:pt x="35" y="113"/>
                  </a:cubicBezTo>
                  <a:cubicBezTo>
                    <a:pt x="34" y="114"/>
                    <a:pt x="33" y="116"/>
                    <a:pt x="34" y="118"/>
                  </a:cubicBezTo>
                  <a:cubicBezTo>
                    <a:pt x="35" y="120"/>
                    <a:pt x="37" y="122"/>
                    <a:pt x="42" y="122"/>
                  </a:cubicBezTo>
                  <a:cubicBezTo>
                    <a:pt x="86" y="122"/>
                    <a:pt x="86" y="122"/>
                    <a:pt x="86" y="122"/>
                  </a:cubicBezTo>
                  <a:cubicBezTo>
                    <a:pt x="91" y="122"/>
                    <a:pt x="93" y="120"/>
                    <a:pt x="94" y="118"/>
                  </a:cubicBezTo>
                  <a:cubicBezTo>
                    <a:pt x="95" y="116"/>
                    <a:pt x="95" y="114"/>
                    <a:pt x="94" y="113"/>
                  </a:cubicBezTo>
                  <a:cubicBezTo>
                    <a:pt x="93" y="112"/>
                    <a:pt x="92" y="111"/>
                    <a:pt x="91" y="110"/>
                  </a:cubicBezTo>
                  <a:cubicBezTo>
                    <a:pt x="89" y="109"/>
                    <a:pt x="87" y="106"/>
                    <a:pt x="85" y="104"/>
                  </a:cubicBezTo>
                  <a:cubicBezTo>
                    <a:pt x="117" y="104"/>
                    <a:pt x="117" y="104"/>
                    <a:pt x="117" y="104"/>
                  </a:cubicBezTo>
                  <a:cubicBezTo>
                    <a:pt x="123" y="104"/>
                    <a:pt x="128" y="99"/>
                    <a:pt x="128" y="93"/>
                  </a:cubicBezTo>
                  <a:cubicBezTo>
                    <a:pt x="128" y="11"/>
                    <a:pt x="128" y="11"/>
                    <a:pt x="128" y="11"/>
                  </a:cubicBezTo>
                  <a:cubicBezTo>
                    <a:pt x="128" y="5"/>
                    <a:pt x="123" y="0"/>
                    <a:pt x="117" y="0"/>
                  </a:cubicBezTo>
                  <a:close/>
                  <a:moveTo>
                    <a:pt x="88" y="113"/>
                  </a:moveTo>
                  <a:cubicBezTo>
                    <a:pt x="89" y="114"/>
                    <a:pt x="90" y="115"/>
                    <a:pt x="90" y="116"/>
                  </a:cubicBezTo>
                  <a:cubicBezTo>
                    <a:pt x="90" y="116"/>
                    <a:pt x="91" y="116"/>
                    <a:pt x="90" y="116"/>
                  </a:cubicBezTo>
                  <a:cubicBezTo>
                    <a:pt x="90" y="117"/>
                    <a:pt x="88" y="118"/>
                    <a:pt x="86" y="118"/>
                  </a:cubicBezTo>
                  <a:cubicBezTo>
                    <a:pt x="42" y="118"/>
                    <a:pt x="42" y="118"/>
                    <a:pt x="42" y="118"/>
                  </a:cubicBezTo>
                  <a:cubicBezTo>
                    <a:pt x="40" y="118"/>
                    <a:pt x="38" y="117"/>
                    <a:pt x="38" y="116"/>
                  </a:cubicBezTo>
                  <a:cubicBezTo>
                    <a:pt x="38" y="116"/>
                    <a:pt x="38" y="116"/>
                    <a:pt x="38" y="116"/>
                  </a:cubicBezTo>
                  <a:cubicBezTo>
                    <a:pt x="38" y="116"/>
                    <a:pt x="38" y="116"/>
                    <a:pt x="38" y="116"/>
                  </a:cubicBezTo>
                  <a:cubicBezTo>
                    <a:pt x="38" y="115"/>
                    <a:pt x="39" y="114"/>
                    <a:pt x="40" y="113"/>
                  </a:cubicBezTo>
                  <a:cubicBezTo>
                    <a:pt x="44" y="109"/>
                    <a:pt x="47" y="106"/>
                    <a:pt x="48" y="104"/>
                  </a:cubicBezTo>
                  <a:cubicBezTo>
                    <a:pt x="80" y="104"/>
                    <a:pt x="80" y="104"/>
                    <a:pt x="80" y="104"/>
                  </a:cubicBezTo>
                  <a:cubicBezTo>
                    <a:pt x="82" y="106"/>
                    <a:pt x="84" y="109"/>
                    <a:pt x="88" y="113"/>
                  </a:cubicBezTo>
                  <a:close/>
                  <a:moveTo>
                    <a:pt x="120" y="93"/>
                  </a:moveTo>
                  <a:cubicBezTo>
                    <a:pt x="120" y="95"/>
                    <a:pt x="119" y="96"/>
                    <a:pt x="117" y="96"/>
                  </a:cubicBezTo>
                  <a:cubicBezTo>
                    <a:pt x="11" y="96"/>
                    <a:pt x="11" y="96"/>
                    <a:pt x="11" y="96"/>
                  </a:cubicBezTo>
                  <a:cubicBezTo>
                    <a:pt x="9" y="96"/>
                    <a:pt x="8" y="95"/>
                    <a:pt x="8" y="93"/>
                  </a:cubicBezTo>
                  <a:cubicBezTo>
                    <a:pt x="8" y="11"/>
                    <a:pt x="8" y="11"/>
                    <a:pt x="8" y="11"/>
                  </a:cubicBezTo>
                  <a:cubicBezTo>
                    <a:pt x="8" y="9"/>
                    <a:pt x="9" y="8"/>
                    <a:pt x="11" y="8"/>
                  </a:cubicBezTo>
                  <a:cubicBezTo>
                    <a:pt x="117" y="8"/>
                    <a:pt x="117" y="8"/>
                    <a:pt x="117" y="8"/>
                  </a:cubicBezTo>
                  <a:cubicBezTo>
                    <a:pt x="119" y="8"/>
                    <a:pt x="120" y="9"/>
                    <a:pt x="120" y="11"/>
                  </a:cubicBezTo>
                  <a:lnTo>
                    <a:pt x="120"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48" name="Freeform 14"/>
            <p:cNvSpPr>
              <a:spLocks noEditPoints="1"/>
            </p:cNvSpPr>
            <p:nvPr/>
          </p:nvSpPr>
          <p:spPr bwMode="auto">
            <a:xfrm>
              <a:off x="6781801" y="947738"/>
              <a:ext cx="368300" cy="247650"/>
            </a:xfrm>
            <a:custGeom>
              <a:avLst/>
              <a:gdLst>
                <a:gd name="T0" fmla="*/ 89 w 96"/>
                <a:gd name="T1" fmla="*/ 0 h 64"/>
                <a:gd name="T2" fmla="*/ 7 w 96"/>
                <a:gd name="T3" fmla="*/ 0 h 64"/>
                <a:gd name="T4" fmla="*/ 0 w 96"/>
                <a:gd name="T5" fmla="*/ 7 h 64"/>
                <a:gd name="T6" fmla="*/ 0 w 96"/>
                <a:gd name="T7" fmla="*/ 57 h 64"/>
                <a:gd name="T8" fmla="*/ 7 w 96"/>
                <a:gd name="T9" fmla="*/ 64 h 64"/>
                <a:gd name="T10" fmla="*/ 89 w 96"/>
                <a:gd name="T11" fmla="*/ 64 h 64"/>
                <a:gd name="T12" fmla="*/ 96 w 96"/>
                <a:gd name="T13" fmla="*/ 57 h 64"/>
                <a:gd name="T14" fmla="*/ 96 w 96"/>
                <a:gd name="T15" fmla="*/ 7 h 64"/>
                <a:gd name="T16" fmla="*/ 89 w 96"/>
                <a:gd name="T17" fmla="*/ 0 h 64"/>
                <a:gd name="T18" fmla="*/ 92 w 96"/>
                <a:gd name="T19" fmla="*/ 57 h 64"/>
                <a:gd name="T20" fmla="*/ 89 w 96"/>
                <a:gd name="T21" fmla="*/ 60 h 64"/>
                <a:gd name="T22" fmla="*/ 7 w 96"/>
                <a:gd name="T23" fmla="*/ 60 h 64"/>
                <a:gd name="T24" fmla="*/ 4 w 96"/>
                <a:gd name="T25" fmla="*/ 57 h 64"/>
                <a:gd name="T26" fmla="*/ 4 w 96"/>
                <a:gd name="T27" fmla="*/ 7 h 64"/>
                <a:gd name="T28" fmla="*/ 7 w 96"/>
                <a:gd name="T29" fmla="*/ 4 h 64"/>
                <a:gd name="T30" fmla="*/ 89 w 96"/>
                <a:gd name="T31" fmla="*/ 4 h 64"/>
                <a:gd name="T32" fmla="*/ 92 w 96"/>
                <a:gd name="T33" fmla="*/ 7 h 64"/>
                <a:gd name="T34" fmla="*/ 92 w 96"/>
                <a:gd name="T35" fmla="*/ 5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4">
                  <a:moveTo>
                    <a:pt x="89" y="0"/>
                  </a:moveTo>
                  <a:cubicBezTo>
                    <a:pt x="7" y="0"/>
                    <a:pt x="7" y="0"/>
                    <a:pt x="7" y="0"/>
                  </a:cubicBezTo>
                  <a:cubicBezTo>
                    <a:pt x="3" y="0"/>
                    <a:pt x="0" y="3"/>
                    <a:pt x="0" y="7"/>
                  </a:cubicBezTo>
                  <a:cubicBezTo>
                    <a:pt x="0" y="57"/>
                    <a:pt x="0" y="57"/>
                    <a:pt x="0" y="57"/>
                  </a:cubicBezTo>
                  <a:cubicBezTo>
                    <a:pt x="0" y="61"/>
                    <a:pt x="3" y="64"/>
                    <a:pt x="7" y="64"/>
                  </a:cubicBezTo>
                  <a:cubicBezTo>
                    <a:pt x="89" y="64"/>
                    <a:pt x="89" y="64"/>
                    <a:pt x="89" y="64"/>
                  </a:cubicBezTo>
                  <a:cubicBezTo>
                    <a:pt x="93" y="64"/>
                    <a:pt x="96" y="61"/>
                    <a:pt x="96" y="57"/>
                  </a:cubicBezTo>
                  <a:cubicBezTo>
                    <a:pt x="96" y="7"/>
                    <a:pt x="96" y="7"/>
                    <a:pt x="96" y="7"/>
                  </a:cubicBezTo>
                  <a:cubicBezTo>
                    <a:pt x="96" y="3"/>
                    <a:pt x="93" y="0"/>
                    <a:pt x="89" y="0"/>
                  </a:cubicBezTo>
                  <a:close/>
                  <a:moveTo>
                    <a:pt x="92" y="57"/>
                  </a:moveTo>
                  <a:cubicBezTo>
                    <a:pt x="92" y="59"/>
                    <a:pt x="91" y="60"/>
                    <a:pt x="89" y="60"/>
                  </a:cubicBezTo>
                  <a:cubicBezTo>
                    <a:pt x="7" y="60"/>
                    <a:pt x="7" y="60"/>
                    <a:pt x="7" y="60"/>
                  </a:cubicBezTo>
                  <a:cubicBezTo>
                    <a:pt x="5" y="60"/>
                    <a:pt x="4" y="59"/>
                    <a:pt x="4" y="57"/>
                  </a:cubicBezTo>
                  <a:cubicBezTo>
                    <a:pt x="4" y="7"/>
                    <a:pt x="4" y="7"/>
                    <a:pt x="4" y="7"/>
                  </a:cubicBezTo>
                  <a:cubicBezTo>
                    <a:pt x="4" y="5"/>
                    <a:pt x="5" y="4"/>
                    <a:pt x="7" y="4"/>
                  </a:cubicBezTo>
                  <a:cubicBezTo>
                    <a:pt x="89" y="4"/>
                    <a:pt x="89" y="4"/>
                    <a:pt x="89" y="4"/>
                  </a:cubicBezTo>
                  <a:cubicBezTo>
                    <a:pt x="91" y="4"/>
                    <a:pt x="92" y="5"/>
                    <a:pt x="92" y="7"/>
                  </a:cubicBezTo>
                  <a:lnTo>
                    <a:pt x="92"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49" name="Freeform 15"/>
            <p:cNvSpPr>
              <a:spLocks noEditPoints="1"/>
            </p:cNvSpPr>
            <p:nvPr/>
          </p:nvSpPr>
          <p:spPr bwMode="auto">
            <a:xfrm>
              <a:off x="6943726" y="1201738"/>
              <a:ext cx="46038" cy="47625"/>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50" name="Freeform 16"/>
            <p:cNvSpPr>
              <a:spLocks/>
            </p:cNvSpPr>
            <p:nvPr/>
          </p:nvSpPr>
          <p:spPr bwMode="auto">
            <a:xfrm>
              <a:off x="6881813" y="1044575"/>
              <a:ext cx="61913" cy="65087"/>
            </a:xfrm>
            <a:custGeom>
              <a:avLst/>
              <a:gdLst>
                <a:gd name="T0" fmla="*/ 0 w 39"/>
                <a:gd name="T1" fmla="*/ 24 h 41"/>
                <a:gd name="T2" fmla="*/ 39 w 39"/>
                <a:gd name="T3" fmla="*/ 41 h 41"/>
                <a:gd name="T4" fmla="*/ 39 w 39"/>
                <a:gd name="T5" fmla="*/ 32 h 41"/>
                <a:gd name="T6" fmla="*/ 12 w 39"/>
                <a:gd name="T7" fmla="*/ 19 h 41"/>
                <a:gd name="T8" fmla="*/ 39 w 39"/>
                <a:gd name="T9" fmla="*/ 10 h 41"/>
                <a:gd name="T10" fmla="*/ 39 w 39"/>
                <a:gd name="T11" fmla="*/ 0 h 41"/>
                <a:gd name="T12" fmla="*/ 0 w 39"/>
                <a:gd name="T13" fmla="*/ 17 h 41"/>
                <a:gd name="T14" fmla="*/ 0 w 39"/>
                <a:gd name="T15" fmla="*/ 24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41">
                  <a:moveTo>
                    <a:pt x="0" y="24"/>
                  </a:moveTo>
                  <a:lnTo>
                    <a:pt x="39" y="41"/>
                  </a:lnTo>
                  <a:lnTo>
                    <a:pt x="39" y="32"/>
                  </a:lnTo>
                  <a:lnTo>
                    <a:pt x="12" y="19"/>
                  </a:lnTo>
                  <a:lnTo>
                    <a:pt x="39" y="10"/>
                  </a:lnTo>
                  <a:lnTo>
                    <a:pt x="39" y="0"/>
                  </a:lnTo>
                  <a:lnTo>
                    <a:pt x="0" y="17"/>
                  </a:ln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51" name="Freeform 17"/>
            <p:cNvSpPr>
              <a:spLocks/>
            </p:cNvSpPr>
            <p:nvPr/>
          </p:nvSpPr>
          <p:spPr bwMode="auto">
            <a:xfrm>
              <a:off x="6950076" y="1033463"/>
              <a:ext cx="31750" cy="87312"/>
            </a:xfrm>
            <a:custGeom>
              <a:avLst/>
              <a:gdLst>
                <a:gd name="T0" fmla="*/ 7 w 8"/>
                <a:gd name="T1" fmla="*/ 0 h 23"/>
                <a:gd name="T2" fmla="*/ 5 w 8"/>
                <a:gd name="T3" fmla="*/ 0 h 23"/>
                <a:gd name="T4" fmla="*/ 5 w 8"/>
                <a:gd name="T5" fmla="*/ 2 h 23"/>
                <a:gd name="T6" fmla="*/ 0 w 8"/>
                <a:gd name="T7" fmla="*/ 20 h 23"/>
                <a:gd name="T8" fmla="*/ 0 w 8"/>
                <a:gd name="T9" fmla="*/ 22 h 23"/>
                <a:gd name="T10" fmla="*/ 2 w 8"/>
                <a:gd name="T11" fmla="*/ 23 h 23"/>
                <a:gd name="T12" fmla="*/ 3 w 8"/>
                <a:gd name="T13" fmla="*/ 23 h 23"/>
                <a:gd name="T14" fmla="*/ 3 w 8"/>
                <a:gd name="T15" fmla="*/ 22 h 23"/>
                <a:gd name="T16" fmla="*/ 4 w 8"/>
                <a:gd name="T17" fmla="*/ 21 h 23"/>
                <a:gd name="T18" fmla="*/ 8 w 8"/>
                <a:gd name="T19" fmla="*/ 3 h 23"/>
                <a:gd name="T20" fmla="*/ 8 w 8"/>
                <a:gd name="T21" fmla="*/ 1 h 23"/>
                <a:gd name="T22" fmla="*/ 8 w 8"/>
                <a:gd name="T23" fmla="*/ 0 h 23"/>
                <a:gd name="T24" fmla="*/ 7 w 8"/>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23">
                  <a:moveTo>
                    <a:pt x="7" y="0"/>
                  </a:moveTo>
                  <a:cubicBezTo>
                    <a:pt x="6" y="0"/>
                    <a:pt x="6" y="0"/>
                    <a:pt x="5" y="0"/>
                  </a:cubicBezTo>
                  <a:cubicBezTo>
                    <a:pt x="5" y="0"/>
                    <a:pt x="5" y="1"/>
                    <a:pt x="5" y="2"/>
                  </a:cubicBezTo>
                  <a:cubicBezTo>
                    <a:pt x="0" y="20"/>
                    <a:pt x="0" y="20"/>
                    <a:pt x="0" y="20"/>
                  </a:cubicBezTo>
                  <a:cubicBezTo>
                    <a:pt x="0" y="21"/>
                    <a:pt x="0" y="22"/>
                    <a:pt x="0" y="22"/>
                  </a:cubicBezTo>
                  <a:cubicBezTo>
                    <a:pt x="0" y="23"/>
                    <a:pt x="1" y="23"/>
                    <a:pt x="2" y="23"/>
                  </a:cubicBezTo>
                  <a:cubicBezTo>
                    <a:pt x="2" y="23"/>
                    <a:pt x="2" y="23"/>
                    <a:pt x="3" y="23"/>
                  </a:cubicBezTo>
                  <a:cubicBezTo>
                    <a:pt x="3" y="23"/>
                    <a:pt x="3" y="22"/>
                    <a:pt x="3" y="22"/>
                  </a:cubicBezTo>
                  <a:cubicBezTo>
                    <a:pt x="3" y="22"/>
                    <a:pt x="3" y="21"/>
                    <a:pt x="4" y="21"/>
                  </a:cubicBezTo>
                  <a:cubicBezTo>
                    <a:pt x="8" y="3"/>
                    <a:pt x="8" y="3"/>
                    <a:pt x="8" y="3"/>
                  </a:cubicBezTo>
                  <a:cubicBezTo>
                    <a:pt x="8" y="2"/>
                    <a:pt x="8" y="1"/>
                    <a:pt x="8" y="1"/>
                  </a:cubicBezTo>
                  <a:cubicBezTo>
                    <a:pt x="8" y="0"/>
                    <a:pt x="8" y="0"/>
                    <a:pt x="8" y="0"/>
                  </a:cubicBezTo>
                  <a:cubicBezTo>
                    <a:pt x="8" y="0"/>
                    <a:pt x="7" y="0"/>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52" name="Freeform 18"/>
            <p:cNvSpPr>
              <a:spLocks/>
            </p:cNvSpPr>
            <p:nvPr/>
          </p:nvSpPr>
          <p:spPr bwMode="auto">
            <a:xfrm>
              <a:off x="6989763" y="1044575"/>
              <a:ext cx="60325" cy="65087"/>
            </a:xfrm>
            <a:custGeom>
              <a:avLst/>
              <a:gdLst>
                <a:gd name="T0" fmla="*/ 0 w 38"/>
                <a:gd name="T1" fmla="*/ 10 h 41"/>
                <a:gd name="T2" fmla="*/ 26 w 38"/>
                <a:gd name="T3" fmla="*/ 19 h 41"/>
                <a:gd name="T4" fmla="*/ 0 w 38"/>
                <a:gd name="T5" fmla="*/ 32 h 41"/>
                <a:gd name="T6" fmla="*/ 0 w 38"/>
                <a:gd name="T7" fmla="*/ 41 h 41"/>
                <a:gd name="T8" fmla="*/ 38 w 38"/>
                <a:gd name="T9" fmla="*/ 24 h 41"/>
                <a:gd name="T10" fmla="*/ 38 w 38"/>
                <a:gd name="T11" fmla="*/ 17 h 41"/>
                <a:gd name="T12" fmla="*/ 0 w 38"/>
                <a:gd name="T13" fmla="*/ 0 h 41"/>
                <a:gd name="T14" fmla="*/ 0 w 38"/>
                <a:gd name="T15" fmla="*/ 1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41">
                  <a:moveTo>
                    <a:pt x="0" y="10"/>
                  </a:moveTo>
                  <a:lnTo>
                    <a:pt x="26" y="19"/>
                  </a:lnTo>
                  <a:lnTo>
                    <a:pt x="0" y="32"/>
                  </a:lnTo>
                  <a:lnTo>
                    <a:pt x="0" y="41"/>
                  </a:lnTo>
                  <a:lnTo>
                    <a:pt x="38" y="24"/>
                  </a:lnTo>
                  <a:lnTo>
                    <a:pt x="38" y="17"/>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1594" tIns="50797" rIns="101594" bIns="50797"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grpSp>
      <p:sp>
        <p:nvSpPr>
          <p:cNvPr id="253" name="Freeform 22"/>
          <p:cNvSpPr>
            <a:spLocks noEditPoints="1"/>
          </p:cNvSpPr>
          <p:nvPr/>
        </p:nvSpPr>
        <p:spPr bwMode="auto">
          <a:xfrm>
            <a:off x="5809923" y="5170399"/>
            <a:ext cx="457605" cy="477471"/>
          </a:xfrm>
          <a:custGeom>
            <a:avLst/>
            <a:gdLst>
              <a:gd name="T0" fmla="*/ 326 w 326"/>
              <a:gd name="T1" fmla="*/ 108 h 328"/>
              <a:gd name="T2" fmla="*/ 219 w 326"/>
              <a:gd name="T3" fmla="*/ 0 h 328"/>
              <a:gd name="T4" fmla="*/ 31 w 326"/>
              <a:gd name="T5" fmla="*/ 188 h 328"/>
              <a:gd name="T6" fmla="*/ 0 w 326"/>
              <a:gd name="T7" fmla="*/ 328 h 328"/>
              <a:gd name="T8" fmla="*/ 139 w 326"/>
              <a:gd name="T9" fmla="*/ 295 h 328"/>
              <a:gd name="T10" fmla="*/ 326 w 326"/>
              <a:gd name="T11" fmla="*/ 108 h 328"/>
              <a:gd name="T12" fmla="*/ 129 w 326"/>
              <a:gd name="T13" fmla="*/ 275 h 328"/>
              <a:gd name="T14" fmla="*/ 112 w 326"/>
              <a:gd name="T15" fmla="*/ 258 h 328"/>
              <a:gd name="T16" fmla="*/ 280 w 326"/>
              <a:gd name="T17" fmla="*/ 91 h 328"/>
              <a:gd name="T18" fmla="*/ 297 w 326"/>
              <a:gd name="T19" fmla="*/ 108 h 328"/>
              <a:gd name="T20" fmla="*/ 129 w 326"/>
              <a:gd name="T21" fmla="*/ 275 h 328"/>
              <a:gd name="T22" fmla="*/ 67 w 326"/>
              <a:gd name="T23" fmla="*/ 290 h 328"/>
              <a:gd name="T24" fmla="*/ 37 w 326"/>
              <a:gd name="T25" fmla="*/ 260 h 328"/>
              <a:gd name="T26" fmla="*/ 48 w 326"/>
              <a:gd name="T27" fmla="*/ 208 h 328"/>
              <a:gd name="T28" fmla="*/ 66 w 326"/>
              <a:gd name="T29" fmla="*/ 226 h 328"/>
              <a:gd name="T30" fmla="*/ 66 w 326"/>
              <a:gd name="T31" fmla="*/ 226 h 328"/>
              <a:gd name="T32" fmla="*/ 105 w 326"/>
              <a:gd name="T33" fmla="*/ 265 h 328"/>
              <a:gd name="T34" fmla="*/ 105 w 326"/>
              <a:gd name="T35" fmla="*/ 265 h 328"/>
              <a:gd name="T36" fmla="*/ 119 w 326"/>
              <a:gd name="T37" fmla="*/ 278 h 328"/>
              <a:gd name="T38" fmla="*/ 67 w 326"/>
              <a:gd name="T39" fmla="*/ 290 h 328"/>
              <a:gd name="T40" fmla="*/ 272 w 326"/>
              <a:gd name="T41" fmla="*/ 83 h 328"/>
              <a:gd name="T42" fmla="*/ 105 w 326"/>
              <a:gd name="T43" fmla="*/ 250 h 328"/>
              <a:gd name="T44" fmla="*/ 80 w 326"/>
              <a:gd name="T45" fmla="*/ 226 h 328"/>
              <a:gd name="T46" fmla="*/ 248 w 326"/>
              <a:gd name="T47" fmla="*/ 59 h 328"/>
              <a:gd name="T48" fmla="*/ 272 w 326"/>
              <a:gd name="T49" fmla="*/ 83 h 328"/>
              <a:gd name="T50" fmla="*/ 219 w 326"/>
              <a:gd name="T51" fmla="*/ 30 h 328"/>
              <a:gd name="T52" fmla="*/ 240 w 326"/>
              <a:gd name="T53" fmla="*/ 51 h 328"/>
              <a:gd name="T54" fmla="*/ 73 w 326"/>
              <a:gd name="T55" fmla="*/ 218 h 328"/>
              <a:gd name="T56" fmla="*/ 52 w 326"/>
              <a:gd name="T57" fmla="*/ 197 h 328"/>
              <a:gd name="T58" fmla="*/ 219 w 326"/>
              <a:gd name="T59" fmla="*/ 3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6" h="328">
                <a:moveTo>
                  <a:pt x="326" y="108"/>
                </a:moveTo>
                <a:lnTo>
                  <a:pt x="219" y="0"/>
                </a:lnTo>
                <a:lnTo>
                  <a:pt x="31" y="188"/>
                </a:lnTo>
                <a:lnTo>
                  <a:pt x="0" y="328"/>
                </a:lnTo>
                <a:lnTo>
                  <a:pt x="139" y="295"/>
                </a:lnTo>
                <a:lnTo>
                  <a:pt x="326" y="108"/>
                </a:lnTo>
                <a:close/>
                <a:moveTo>
                  <a:pt x="129" y="275"/>
                </a:moveTo>
                <a:lnTo>
                  <a:pt x="112" y="258"/>
                </a:lnTo>
                <a:lnTo>
                  <a:pt x="280" y="91"/>
                </a:lnTo>
                <a:lnTo>
                  <a:pt x="297" y="108"/>
                </a:lnTo>
                <a:lnTo>
                  <a:pt x="129" y="275"/>
                </a:lnTo>
                <a:close/>
                <a:moveTo>
                  <a:pt x="67" y="290"/>
                </a:moveTo>
                <a:lnTo>
                  <a:pt x="37" y="260"/>
                </a:lnTo>
                <a:lnTo>
                  <a:pt x="48" y="208"/>
                </a:lnTo>
                <a:lnTo>
                  <a:pt x="66" y="226"/>
                </a:lnTo>
                <a:lnTo>
                  <a:pt x="66" y="226"/>
                </a:lnTo>
                <a:lnTo>
                  <a:pt x="105" y="265"/>
                </a:lnTo>
                <a:lnTo>
                  <a:pt x="105" y="265"/>
                </a:lnTo>
                <a:lnTo>
                  <a:pt x="119" y="278"/>
                </a:lnTo>
                <a:lnTo>
                  <a:pt x="67" y="290"/>
                </a:lnTo>
                <a:close/>
                <a:moveTo>
                  <a:pt x="272" y="83"/>
                </a:moveTo>
                <a:lnTo>
                  <a:pt x="105" y="250"/>
                </a:lnTo>
                <a:lnTo>
                  <a:pt x="80" y="226"/>
                </a:lnTo>
                <a:lnTo>
                  <a:pt x="248" y="59"/>
                </a:lnTo>
                <a:lnTo>
                  <a:pt x="272" y="83"/>
                </a:lnTo>
                <a:close/>
                <a:moveTo>
                  <a:pt x="219" y="30"/>
                </a:moveTo>
                <a:lnTo>
                  <a:pt x="240" y="51"/>
                </a:lnTo>
                <a:lnTo>
                  <a:pt x="73" y="218"/>
                </a:lnTo>
                <a:lnTo>
                  <a:pt x="52" y="197"/>
                </a:lnTo>
                <a:lnTo>
                  <a:pt x="219" y="30"/>
                </a:lnTo>
                <a:close/>
              </a:path>
            </a:pathLst>
          </a:custGeom>
          <a:solidFill>
            <a:srgbClr val="0A0A0A"/>
          </a:solidFill>
          <a:ln>
            <a:noFill/>
          </a:ln>
        </p:spPr>
        <p:txBody>
          <a:bodyPr vert="horz" wrap="square" lIns="109441" tIns="54719" rIns="109441" bIns="54719" numCol="1" anchor="t" anchorCtr="0" compatLnSpc="1">
            <a:prstTxWarp prst="textNoShape">
              <a:avLst/>
            </a:prstTxWarp>
          </a:bodyPr>
          <a:lstStyle/>
          <a:p>
            <a:pPr defTabSz="1015898">
              <a:defRPr/>
            </a:pPr>
            <a:endParaRPr lang="id-ID" sz="2000" kern="0" dirty="0">
              <a:solidFill>
                <a:sysClr val="windowText" lastClr="000000"/>
              </a:solidFill>
              <a:latin typeface="微软雅黑" pitchFamily="34" charset="-122"/>
            </a:endParaRPr>
          </a:p>
        </p:txBody>
      </p:sp>
      <p:sp>
        <p:nvSpPr>
          <p:cNvPr id="258" name="Rectangle 109"/>
          <p:cNvSpPr/>
          <p:nvPr/>
        </p:nvSpPr>
        <p:spPr>
          <a:xfrm>
            <a:off x="147862" y="4323856"/>
            <a:ext cx="679478" cy="555116"/>
          </a:xfrm>
          <a:prstGeom prst="rect">
            <a:avLst/>
          </a:prstGeom>
        </p:spPr>
        <p:txBody>
          <a:bodyPr wrap="none" lIns="109441" tIns="54719" rIns="109441" bIns="54719">
            <a:spAutoFit/>
          </a:bodyPr>
          <a:lstStyle/>
          <a:p>
            <a:pPr defTabSz="1015898">
              <a:defRPr/>
            </a:pPr>
            <a:r>
              <a:rPr lang="id-ID" sz="2889" b="1" kern="0" dirty="0">
                <a:solidFill>
                  <a:srgbClr val="FFFFFF"/>
                </a:solidFill>
                <a:latin typeface="微软雅黑" pitchFamily="34" charset="-122"/>
              </a:rPr>
              <a:t>01</a:t>
            </a:r>
          </a:p>
        </p:txBody>
      </p:sp>
      <p:sp>
        <p:nvSpPr>
          <p:cNvPr id="259" name="Rectangle 110"/>
          <p:cNvSpPr/>
          <p:nvPr/>
        </p:nvSpPr>
        <p:spPr>
          <a:xfrm>
            <a:off x="133659" y="5151968"/>
            <a:ext cx="679478" cy="555116"/>
          </a:xfrm>
          <a:prstGeom prst="rect">
            <a:avLst/>
          </a:prstGeom>
        </p:spPr>
        <p:txBody>
          <a:bodyPr wrap="none" lIns="109441" tIns="54719" rIns="109441" bIns="54719">
            <a:spAutoFit/>
          </a:bodyPr>
          <a:lstStyle/>
          <a:p>
            <a:pPr defTabSz="1015898">
              <a:defRPr/>
            </a:pPr>
            <a:r>
              <a:rPr lang="id-ID" sz="2889" b="1" kern="0" dirty="0">
                <a:solidFill>
                  <a:srgbClr val="FFFFFF"/>
                </a:solidFill>
                <a:latin typeface="微软雅黑" pitchFamily="34" charset="-122"/>
              </a:rPr>
              <a:t>02</a:t>
            </a:r>
          </a:p>
        </p:txBody>
      </p:sp>
      <p:sp>
        <p:nvSpPr>
          <p:cNvPr id="260" name="Rectangle 111"/>
          <p:cNvSpPr/>
          <p:nvPr/>
        </p:nvSpPr>
        <p:spPr>
          <a:xfrm>
            <a:off x="135552" y="5990977"/>
            <a:ext cx="679478" cy="555116"/>
          </a:xfrm>
          <a:prstGeom prst="rect">
            <a:avLst/>
          </a:prstGeom>
        </p:spPr>
        <p:txBody>
          <a:bodyPr wrap="none" lIns="109441" tIns="54719" rIns="109441" bIns="54719">
            <a:spAutoFit/>
          </a:bodyPr>
          <a:lstStyle/>
          <a:p>
            <a:pPr defTabSz="1015898">
              <a:defRPr/>
            </a:pPr>
            <a:r>
              <a:rPr lang="id-ID" sz="2889" b="1" kern="0" dirty="0">
                <a:solidFill>
                  <a:srgbClr val="FFFFFF"/>
                </a:solidFill>
                <a:latin typeface="微软雅黑" pitchFamily="34" charset="-122"/>
              </a:rPr>
              <a:t>03</a:t>
            </a:r>
          </a:p>
        </p:txBody>
      </p:sp>
      <p:cxnSp>
        <p:nvCxnSpPr>
          <p:cNvPr id="262" name="Straight Connector 114"/>
          <p:cNvCxnSpPr/>
          <p:nvPr/>
        </p:nvCxnSpPr>
        <p:spPr>
          <a:xfrm>
            <a:off x="6565620" y="3756018"/>
            <a:ext cx="786" cy="925321"/>
          </a:xfrm>
          <a:prstGeom prst="line">
            <a:avLst/>
          </a:prstGeom>
          <a:noFill/>
          <a:ln w="19050" cap="flat" cmpd="sng" algn="ctr">
            <a:solidFill>
              <a:schemeClr val="accent1"/>
            </a:solidFill>
            <a:prstDash val="solid"/>
            <a:miter lim="800000"/>
          </a:ln>
          <a:effectLst/>
        </p:spPr>
      </p:cxnSp>
      <p:cxnSp>
        <p:nvCxnSpPr>
          <p:cNvPr id="263" name="Straight Connector 115"/>
          <p:cNvCxnSpPr/>
          <p:nvPr/>
        </p:nvCxnSpPr>
        <p:spPr>
          <a:xfrm>
            <a:off x="6565620" y="4946475"/>
            <a:ext cx="786" cy="925321"/>
          </a:xfrm>
          <a:prstGeom prst="line">
            <a:avLst/>
          </a:prstGeom>
          <a:noFill/>
          <a:ln w="19050" cap="flat" cmpd="sng" algn="ctr">
            <a:solidFill>
              <a:schemeClr val="accent1"/>
            </a:solidFill>
            <a:prstDash val="solid"/>
            <a:miter lim="800000"/>
          </a:ln>
          <a:effectLst/>
        </p:spPr>
      </p:cxnSp>
      <p:cxnSp>
        <p:nvCxnSpPr>
          <p:cNvPr id="264" name="Straight Connector 116"/>
          <p:cNvCxnSpPr/>
          <p:nvPr/>
        </p:nvCxnSpPr>
        <p:spPr>
          <a:xfrm>
            <a:off x="6565620" y="6239200"/>
            <a:ext cx="786" cy="925321"/>
          </a:xfrm>
          <a:prstGeom prst="line">
            <a:avLst/>
          </a:prstGeom>
          <a:noFill/>
          <a:ln w="19050" cap="flat" cmpd="sng" algn="ctr">
            <a:solidFill>
              <a:schemeClr val="accent1"/>
            </a:solidFill>
            <a:prstDash val="solid"/>
            <a:miter lim="800000"/>
          </a:ln>
          <a:effectLst/>
        </p:spPr>
      </p:cxnSp>
      <p:sp>
        <p:nvSpPr>
          <p:cNvPr id="70" name="标题 5"/>
          <p:cNvSpPr txBox="1">
            <a:spLocks/>
          </p:cNvSpPr>
          <p:nvPr/>
        </p:nvSpPr>
        <p:spPr>
          <a:xfrm>
            <a:off x="2228853" y="1239137"/>
            <a:ext cx="6410180"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a:ea typeface="方正兰亭粗黑_GBK"/>
              </a:rPr>
              <a:t>一</a:t>
            </a:r>
            <a:r>
              <a:rPr lang="zh-CN" altLang="en-US" sz="3000" dirty="0" smtClean="0">
                <a:ea typeface="方正兰亭粗黑_GBK"/>
              </a:rPr>
              <a:t>、对企业文化的认知和感受</a:t>
            </a:r>
            <a:endParaRPr lang="zh-CN" altLang="en-US" sz="3000" dirty="0">
              <a:ea typeface="方正兰亭粗黑_GBK"/>
            </a:endParaRPr>
          </a:p>
        </p:txBody>
      </p:sp>
    </p:spTree>
    <p:extLst>
      <p:ext uri="{BB962C8B-B14F-4D97-AF65-F5344CB8AC3E}">
        <p14:creationId xmlns:p14="http://schemas.microsoft.com/office/powerpoint/2010/main" val="1160658950"/>
      </p:ext>
    </p:extLst>
  </p:cSld>
  <p:clrMapOvr>
    <a:masterClrMapping/>
  </p:clrMapOvr>
  <mc:AlternateContent xmlns:mc="http://schemas.openxmlformats.org/markup-compatibility/2006" xmlns:p14="http://schemas.microsoft.com/office/powerpoint/2010/main">
    <mc:Choice Requires="p14">
      <p:transition p14:dur="0" advTm="2189"/>
    </mc:Choice>
    <mc:Fallback xmlns="">
      <p:transition advTm="2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29"/>
                                        </p:tgtEl>
                                        <p:attrNameLst>
                                          <p:attrName>style.visibility</p:attrName>
                                        </p:attrNameLst>
                                      </p:cBhvr>
                                      <p:to>
                                        <p:strVal val="visible"/>
                                      </p:to>
                                    </p:set>
                                    <p:animEffect transition="in" filter="wipe(left)">
                                      <p:cBhvr>
                                        <p:cTn id="7" dur="300"/>
                                        <p:tgtEl>
                                          <p:spTgt spid="22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30"/>
                                        </p:tgtEl>
                                        <p:attrNameLst>
                                          <p:attrName>style.visibility</p:attrName>
                                        </p:attrNameLst>
                                      </p:cBhvr>
                                      <p:to>
                                        <p:strVal val="visible"/>
                                      </p:to>
                                    </p:set>
                                    <p:animEffect transition="in" filter="wipe(left)">
                                      <p:cBhvr>
                                        <p:cTn id="10" dur="300"/>
                                        <p:tgtEl>
                                          <p:spTgt spid="230"/>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31"/>
                                        </p:tgtEl>
                                        <p:attrNameLst>
                                          <p:attrName>style.visibility</p:attrName>
                                        </p:attrNameLst>
                                      </p:cBhvr>
                                      <p:to>
                                        <p:strVal val="visible"/>
                                      </p:to>
                                    </p:set>
                                    <p:animEffect transition="in" filter="wipe(left)">
                                      <p:cBhvr>
                                        <p:cTn id="13" dur="300"/>
                                        <p:tgtEl>
                                          <p:spTgt spid="23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58"/>
                                        </p:tgtEl>
                                        <p:attrNameLst>
                                          <p:attrName>style.visibility</p:attrName>
                                        </p:attrNameLst>
                                      </p:cBhvr>
                                      <p:to>
                                        <p:strVal val="visible"/>
                                      </p:to>
                                    </p:set>
                                    <p:animEffect transition="in" filter="fade">
                                      <p:cBhvr>
                                        <p:cTn id="16" dur="300"/>
                                        <p:tgtEl>
                                          <p:spTgt spid="25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59"/>
                                        </p:tgtEl>
                                        <p:attrNameLst>
                                          <p:attrName>style.visibility</p:attrName>
                                        </p:attrNameLst>
                                      </p:cBhvr>
                                      <p:to>
                                        <p:strVal val="visible"/>
                                      </p:to>
                                    </p:set>
                                    <p:animEffect transition="in" filter="fade">
                                      <p:cBhvr>
                                        <p:cTn id="19" dur="300"/>
                                        <p:tgtEl>
                                          <p:spTgt spid="25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60"/>
                                        </p:tgtEl>
                                        <p:attrNameLst>
                                          <p:attrName>style.visibility</p:attrName>
                                        </p:attrNameLst>
                                      </p:cBhvr>
                                      <p:to>
                                        <p:strVal val="visible"/>
                                      </p:to>
                                    </p:set>
                                    <p:animEffect transition="in" filter="fade">
                                      <p:cBhvr>
                                        <p:cTn id="22" dur="300"/>
                                        <p:tgtEl>
                                          <p:spTgt spid="260"/>
                                        </p:tgtEl>
                                      </p:cBhvr>
                                    </p:animEffect>
                                  </p:childTnLst>
                                </p:cTn>
                              </p:par>
                            </p:childTnLst>
                          </p:cTn>
                        </p:par>
                        <p:par>
                          <p:cTn id="23" fill="hold">
                            <p:stCondLst>
                              <p:cond delay="300"/>
                            </p:stCondLst>
                            <p:childTnLst>
                              <p:par>
                                <p:cTn id="24" presetID="22" presetClass="entr" presetSubtype="8" fill="hold" grpId="0" nodeType="afterEffect">
                                  <p:stCondLst>
                                    <p:cond delay="0"/>
                                  </p:stCondLst>
                                  <p:childTnLst>
                                    <p:set>
                                      <p:cBhvr>
                                        <p:cTn id="25" dur="1" fill="hold">
                                          <p:stCondLst>
                                            <p:cond delay="0"/>
                                          </p:stCondLst>
                                        </p:cTn>
                                        <p:tgtEl>
                                          <p:spTgt spid="224"/>
                                        </p:tgtEl>
                                        <p:attrNameLst>
                                          <p:attrName>style.visibility</p:attrName>
                                        </p:attrNameLst>
                                      </p:cBhvr>
                                      <p:to>
                                        <p:strVal val="visible"/>
                                      </p:to>
                                    </p:set>
                                    <p:animEffect transition="in" filter="wipe(left)">
                                      <p:cBhvr>
                                        <p:cTn id="26" dur="300"/>
                                        <p:tgtEl>
                                          <p:spTgt spid="224"/>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225"/>
                                        </p:tgtEl>
                                        <p:attrNameLst>
                                          <p:attrName>style.visibility</p:attrName>
                                        </p:attrNameLst>
                                      </p:cBhvr>
                                      <p:to>
                                        <p:strVal val="visible"/>
                                      </p:to>
                                    </p:set>
                                    <p:animEffect transition="in" filter="wipe(left)">
                                      <p:cBhvr>
                                        <p:cTn id="29" dur="300"/>
                                        <p:tgtEl>
                                          <p:spTgt spid="225"/>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226"/>
                                        </p:tgtEl>
                                        <p:attrNameLst>
                                          <p:attrName>style.visibility</p:attrName>
                                        </p:attrNameLst>
                                      </p:cBhvr>
                                      <p:to>
                                        <p:strVal val="visible"/>
                                      </p:to>
                                    </p:set>
                                    <p:animEffect transition="in" filter="wipe(left)">
                                      <p:cBhvr>
                                        <p:cTn id="32" dur="300"/>
                                        <p:tgtEl>
                                          <p:spTgt spid="226"/>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36"/>
                                        </p:tgtEl>
                                        <p:attrNameLst>
                                          <p:attrName>style.visibility</p:attrName>
                                        </p:attrNameLst>
                                      </p:cBhvr>
                                      <p:to>
                                        <p:strVal val="visible"/>
                                      </p:to>
                                    </p:set>
                                    <p:animEffect transition="in" filter="wipe(left)">
                                      <p:cBhvr>
                                        <p:cTn id="35" dur="300"/>
                                        <p:tgtEl>
                                          <p:spTgt spid="23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34"/>
                                        </p:tgtEl>
                                        <p:attrNameLst>
                                          <p:attrName>style.visibility</p:attrName>
                                        </p:attrNameLst>
                                      </p:cBhvr>
                                      <p:to>
                                        <p:strVal val="visible"/>
                                      </p:to>
                                    </p:set>
                                    <p:animEffect transition="in" filter="fade">
                                      <p:cBhvr>
                                        <p:cTn id="38" dur="300"/>
                                        <p:tgtEl>
                                          <p:spTgt spid="23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37"/>
                                        </p:tgtEl>
                                        <p:attrNameLst>
                                          <p:attrName>style.visibility</p:attrName>
                                        </p:attrNameLst>
                                      </p:cBhvr>
                                      <p:to>
                                        <p:strVal val="visible"/>
                                      </p:to>
                                    </p:set>
                                    <p:animEffect transition="in" filter="fade">
                                      <p:cBhvr>
                                        <p:cTn id="41" dur="300"/>
                                        <p:tgtEl>
                                          <p:spTgt spid="23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0"/>
                                        </p:tgtEl>
                                        <p:attrNameLst>
                                          <p:attrName>style.visibility</p:attrName>
                                        </p:attrNameLst>
                                      </p:cBhvr>
                                      <p:to>
                                        <p:strVal val="visible"/>
                                      </p:to>
                                    </p:set>
                                    <p:animEffect transition="in" filter="fade">
                                      <p:cBhvr>
                                        <p:cTn id="44" dur="300"/>
                                        <p:tgtEl>
                                          <p:spTgt spid="240"/>
                                        </p:tgtEl>
                                      </p:cBhvr>
                                    </p:animEffect>
                                  </p:childTnLst>
                                </p:cTn>
                              </p:par>
                            </p:childTnLst>
                          </p:cTn>
                        </p:par>
                        <p:par>
                          <p:cTn id="45" fill="hold">
                            <p:stCondLst>
                              <p:cond delay="600"/>
                            </p:stCondLst>
                            <p:childTnLst>
                              <p:par>
                                <p:cTn id="46" presetID="10" presetClass="entr" presetSubtype="0" fill="hold" grpId="0" nodeType="afterEffect">
                                  <p:stCondLst>
                                    <p:cond delay="0"/>
                                  </p:stCondLst>
                                  <p:childTnLst>
                                    <p:set>
                                      <p:cBhvr>
                                        <p:cTn id="47" dur="1" fill="hold">
                                          <p:stCondLst>
                                            <p:cond delay="0"/>
                                          </p:stCondLst>
                                        </p:cTn>
                                        <p:tgtEl>
                                          <p:spTgt spid="245"/>
                                        </p:tgtEl>
                                        <p:attrNameLst>
                                          <p:attrName>style.visibility</p:attrName>
                                        </p:attrNameLst>
                                      </p:cBhvr>
                                      <p:to>
                                        <p:strVal val="visible"/>
                                      </p:to>
                                    </p:set>
                                    <p:animEffect transition="in" filter="fade">
                                      <p:cBhvr>
                                        <p:cTn id="48" dur="300"/>
                                        <p:tgtEl>
                                          <p:spTgt spid="24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53"/>
                                        </p:tgtEl>
                                        <p:attrNameLst>
                                          <p:attrName>style.visibility</p:attrName>
                                        </p:attrNameLst>
                                      </p:cBhvr>
                                      <p:to>
                                        <p:strVal val="visible"/>
                                      </p:to>
                                    </p:set>
                                    <p:animEffect transition="in" filter="fade">
                                      <p:cBhvr>
                                        <p:cTn id="51" dur="300"/>
                                        <p:tgtEl>
                                          <p:spTgt spid="253"/>
                                        </p:tgtEl>
                                      </p:cBhvr>
                                    </p:animEffect>
                                  </p:childTnLst>
                                </p:cTn>
                              </p:par>
                              <p:par>
                                <p:cTn id="52" presetID="10" presetClass="entr" presetSubtype="0" fill="hold" nodeType="withEffect">
                                  <p:stCondLst>
                                    <p:cond delay="0"/>
                                  </p:stCondLst>
                                  <p:childTnLst>
                                    <p:set>
                                      <p:cBhvr>
                                        <p:cTn id="53" dur="1" fill="hold">
                                          <p:stCondLst>
                                            <p:cond delay="0"/>
                                          </p:stCondLst>
                                        </p:cTn>
                                        <p:tgtEl>
                                          <p:spTgt spid="246"/>
                                        </p:tgtEl>
                                        <p:attrNameLst>
                                          <p:attrName>style.visibility</p:attrName>
                                        </p:attrNameLst>
                                      </p:cBhvr>
                                      <p:to>
                                        <p:strVal val="visible"/>
                                      </p:to>
                                    </p:set>
                                    <p:animEffect transition="in" filter="fade">
                                      <p:cBhvr>
                                        <p:cTn id="54" dur="300"/>
                                        <p:tgtEl>
                                          <p:spTgt spid="246"/>
                                        </p:tgtEl>
                                      </p:cBhvr>
                                    </p:animEffect>
                                  </p:childTnLst>
                                </p:cTn>
                              </p:par>
                              <p:par>
                                <p:cTn id="55" presetID="16" presetClass="entr" presetSubtype="42" fill="hold" nodeType="withEffect">
                                  <p:stCondLst>
                                    <p:cond delay="0"/>
                                  </p:stCondLst>
                                  <p:childTnLst>
                                    <p:set>
                                      <p:cBhvr>
                                        <p:cTn id="56" dur="1" fill="hold">
                                          <p:stCondLst>
                                            <p:cond delay="0"/>
                                          </p:stCondLst>
                                        </p:cTn>
                                        <p:tgtEl>
                                          <p:spTgt spid="262"/>
                                        </p:tgtEl>
                                        <p:attrNameLst>
                                          <p:attrName>style.visibility</p:attrName>
                                        </p:attrNameLst>
                                      </p:cBhvr>
                                      <p:to>
                                        <p:strVal val="visible"/>
                                      </p:to>
                                    </p:set>
                                    <p:animEffect transition="in" filter="barn(outHorizontal)">
                                      <p:cBhvr>
                                        <p:cTn id="57" dur="300"/>
                                        <p:tgtEl>
                                          <p:spTgt spid="262"/>
                                        </p:tgtEl>
                                      </p:cBhvr>
                                    </p:animEffect>
                                  </p:childTnLst>
                                </p:cTn>
                              </p:par>
                              <p:par>
                                <p:cTn id="58" presetID="16" presetClass="entr" presetSubtype="42" fill="hold" nodeType="withEffect">
                                  <p:stCondLst>
                                    <p:cond delay="0"/>
                                  </p:stCondLst>
                                  <p:childTnLst>
                                    <p:set>
                                      <p:cBhvr>
                                        <p:cTn id="59" dur="1" fill="hold">
                                          <p:stCondLst>
                                            <p:cond delay="0"/>
                                          </p:stCondLst>
                                        </p:cTn>
                                        <p:tgtEl>
                                          <p:spTgt spid="263"/>
                                        </p:tgtEl>
                                        <p:attrNameLst>
                                          <p:attrName>style.visibility</p:attrName>
                                        </p:attrNameLst>
                                      </p:cBhvr>
                                      <p:to>
                                        <p:strVal val="visible"/>
                                      </p:to>
                                    </p:set>
                                    <p:animEffect transition="in" filter="barn(outHorizontal)">
                                      <p:cBhvr>
                                        <p:cTn id="60" dur="300"/>
                                        <p:tgtEl>
                                          <p:spTgt spid="263"/>
                                        </p:tgtEl>
                                      </p:cBhvr>
                                    </p:animEffect>
                                  </p:childTnLst>
                                </p:cTn>
                              </p:par>
                              <p:par>
                                <p:cTn id="61" presetID="16" presetClass="entr" presetSubtype="42" fill="hold" nodeType="withEffect">
                                  <p:stCondLst>
                                    <p:cond delay="0"/>
                                  </p:stCondLst>
                                  <p:childTnLst>
                                    <p:set>
                                      <p:cBhvr>
                                        <p:cTn id="62" dur="1" fill="hold">
                                          <p:stCondLst>
                                            <p:cond delay="0"/>
                                          </p:stCondLst>
                                        </p:cTn>
                                        <p:tgtEl>
                                          <p:spTgt spid="264"/>
                                        </p:tgtEl>
                                        <p:attrNameLst>
                                          <p:attrName>style.visibility</p:attrName>
                                        </p:attrNameLst>
                                      </p:cBhvr>
                                      <p:to>
                                        <p:strVal val="visible"/>
                                      </p:to>
                                    </p:set>
                                    <p:animEffect transition="in" filter="barn(outHorizontal)">
                                      <p:cBhvr>
                                        <p:cTn id="63" dur="300"/>
                                        <p:tgtEl>
                                          <p:spTgt spid="26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35"/>
                                        </p:tgtEl>
                                        <p:attrNameLst>
                                          <p:attrName>style.visibility</p:attrName>
                                        </p:attrNameLst>
                                      </p:cBhvr>
                                      <p:to>
                                        <p:strVal val="visible"/>
                                      </p:to>
                                    </p:set>
                                    <p:animEffect transition="in" filter="fade">
                                      <p:cBhvr>
                                        <p:cTn id="66" dur="300"/>
                                        <p:tgtEl>
                                          <p:spTgt spid="23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38"/>
                                        </p:tgtEl>
                                        <p:attrNameLst>
                                          <p:attrName>style.visibility</p:attrName>
                                        </p:attrNameLst>
                                      </p:cBhvr>
                                      <p:to>
                                        <p:strVal val="visible"/>
                                      </p:to>
                                    </p:set>
                                    <p:animEffect transition="in" filter="fade">
                                      <p:cBhvr>
                                        <p:cTn id="69" dur="300"/>
                                        <p:tgtEl>
                                          <p:spTgt spid="238"/>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41"/>
                                        </p:tgtEl>
                                        <p:attrNameLst>
                                          <p:attrName>style.visibility</p:attrName>
                                        </p:attrNameLst>
                                      </p:cBhvr>
                                      <p:to>
                                        <p:strVal val="visible"/>
                                      </p:to>
                                    </p:set>
                                    <p:animEffect transition="in" filter="fade">
                                      <p:cBhvr>
                                        <p:cTn id="72" dur="300"/>
                                        <p:tgtEl>
                                          <p:spTgt spid="2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animBg="1"/>
      <p:bldP spid="225" grpId="0" animBg="1"/>
      <p:bldP spid="226" grpId="0" animBg="1"/>
      <p:bldP spid="229" grpId="0" animBg="1"/>
      <p:bldP spid="230" grpId="0" animBg="1"/>
      <p:bldP spid="231" grpId="0" animBg="1"/>
      <p:bldP spid="234" grpId="0"/>
      <p:bldP spid="235" grpId="0"/>
      <p:bldP spid="236" grpId="0" animBg="1"/>
      <p:bldP spid="237" grpId="0"/>
      <p:bldP spid="238" grpId="0"/>
      <p:bldP spid="240" grpId="0"/>
      <p:bldP spid="241" grpId="0"/>
      <p:bldP spid="245" grpId="0" animBg="1"/>
      <p:bldP spid="253" grpId="0" animBg="1"/>
      <p:bldP spid="258" grpId="0"/>
      <p:bldP spid="259" grpId="0"/>
      <p:bldP spid="26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316036" y="4006658"/>
            <a:ext cx="2816650" cy="2816650"/>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40">
                <a:solidFill>
                  <a:prstClr val="black"/>
                </a:solidFill>
                <a:latin typeface="+mj-ea"/>
                <a:ea typeface="+mj-ea"/>
              </a:endParaRPr>
            </a:p>
          </p:txBody>
        </p:sp>
        <p:sp>
          <p:nvSpPr>
            <p:cNvPr id="6" name="椭圆 5"/>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40">
                <a:solidFill>
                  <a:prstClr val="white"/>
                </a:solidFill>
                <a:latin typeface="+mj-ea"/>
                <a:ea typeface="+mj-ea"/>
              </a:endParaRPr>
            </a:p>
          </p:txBody>
        </p:sp>
      </p:grpSp>
      <p:sp>
        <p:nvSpPr>
          <p:cNvPr id="7" name="TextBox 11"/>
          <p:cNvSpPr txBox="1"/>
          <p:nvPr/>
        </p:nvSpPr>
        <p:spPr>
          <a:xfrm>
            <a:off x="6502780" y="2389648"/>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a:solidFill>
                  <a:schemeClr val="tx1">
                    <a:lumMod val="75000"/>
                    <a:lumOff val="25000"/>
                  </a:schemeClr>
                </a:solidFill>
                <a:latin typeface="+mn-ea"/>
              </a:rPr>
              <a:t>了解公司企业文化、规章制度以及部门、小组的架构和使命</a:t>
            </a:r>
            <a:endParaRPr lang="en-US" altLang="zh-CN" sz="1800" dirty="0">
              <a:solidFill>
                <a:schemeClr val="tx1">
                  <a:lumMod val="75000"/>
                  <a:lumOff val="25000"/>
                </a:schemeClr>
              </a:solidFill>
              <a:latin typeface="+mn-ea"/>
            </a:endParaRPr>
          </a:p>
        </p:txBody>
      </p:sp>
      <p:cxnSp>
        <p:nvCxnSpPr>
          <p:cNvPr id="8" name="直接连接符 7"/>
          <p:cNvCxnSpPr/>
          <p:nvPr/>
        </p:nvCxnSpPr>
        <p:spPr>
          <a:xfrm>
            <a:off x="5094033" y="2692236"/>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9" name="TextBox 14"/>
          <p:cNvSpPr txBox="1"/>
          <p:nvPr/>
        </p:nvSpPr>
        <p:spPr>
          <a:xfrm>
            <a:off x="6502780" y="3703218"/>
            <a:ext cx="4838938"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800" dirty="0">
                <a:solidFill>
                  <a:schemeClr val="tx1">
                    <a:lumMod val="75000"/>
                    <a:lumOff val="25000"/>
                  </a:schemeClr>
                </a:solidFill>
                <a:latin typeface="+mn-ea"/>
              </a:rPr>
              <a:t>熟悉公司脚手架和其他自研中间件</a:t>
            </a:r>
            <a:endParaRPr lang="en-US" altLang="zh-CN" sz="1800" dirty="0">
              <a:solidFill>
                <a:prstClr val="black">
                  <a:lumMod val="65000"/>
                  <a:lumOff val="35000"/>
                </a:prstClr>
              </a:solidFill>
              <a:latin typeface="+mj-ea"/>
              <a:ea typeface="+mj-ea"/>
            </a:endParaRPr>
          </a:p>
        </p:txBody>
      </p:sp>
      <p:cxnSp>
        <p:nvCxnSpPr>
          <p:cNvPr id="10" name="直接连接符 9"/>
          <p:cNvCxnSpPr/>
          <p:nvPr/>
        </p:nvCxnSpPr>
        <p:spPr>
          <a:xfrm>
            <a:off x="5094033" y="3766423"/>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1" name="TextBox 17"/>
          <p:cNvSpPr txBox="1"/>
          <p:nvPr/>
        </p:nvSpPr>
        <p:spPr>
          <a:xfrm>
            <a:off x="6502780" y="4785681"/>
            <a:ext cx="4838938"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sz="1800" dirty="0">
                <a:solidFill>
                  <a:schemeClr val="tx1">
                    <a:lumMod val="75000"/>
                    <a:lumOff val="25000"/>
                  </a:schemeClr>
                </a:solidFill>
                <a:latin typeface="+mn-ea"/>
              </a:rPr>
              <a:t>熟悉游戏中心主线业务架构图</a:t>
            </a:r>
            <a:endParaRPr lang="en-US" altLang="zh-CN" sz="1800" dirty="0">
              <a:solidFill>
                <a:prstClr val="black">
                  <a:lumMod val="65000"/>
                  <a:lumOff val="35000"/>
                </a:prstClr>
              </a:solidFill>
              <a:latin typeface="+mj-ea"/>
              <a:ea typeface="+mj-ea"/>
            </a:endParaRPr>
          </a:p>
        </p:txBody>
      </p:sp>
      <p:cxnSp>
        <p:nvCxnSpPr>
          <p:cNvPr id="12" name="直接连接符 11"/>
          <p:cNvCxnSpPr/>
          <p:nvPr/>
        </p:nvCxnSpPr>
        <p:spPr>
          <a:xfrm>
            <a:off x="5094033" y="4862245"/>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3" name="TextBox 20"/>
          <p:cNvSpPr txBox="1"/>
          <p:nvPr/>
        </p:nvSpPr>
        <p:spPr>
          <a:xfrm>
            <a:off x="6502780" y="5593848"/>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a:solidFill>
                  <a:schemeClr val="tx1">
                    <a:lumMod val="75000"/>
                    <a:lumOff val="25000"/>
                  </a:schemeClr>
                </a:solidFill>
                <a:latin typeface="+mn-ea"/>
              </a:rPr>
              <a:t>熟悉和梳理游戏中心视频转码项目代码，整理并输出概要设计文档</a:t>
            </a:r>
            <a:endParaRPr lang="en-US" altLang="zh-CN" sz="1800" dirty="0">
              <a:solidFill>
                <a:schemeClr val="tx1">
                  <a:lumMod val="75000"/>
                  <a:lumOff val="25000"/>
                </a:schemeClr>
              </a:solidFill>
              <a:latin typeface="+mn-ea"/>
            </a:endParaRPr>
          </a:p>
        </p:txBody>
      </p:sp>
      <p:cxnSp>
        <p:nvCxnSpPr>
          <p:cNvPr id="14" name="直接连接符 13"/>
          <p:cNvCxnSpPr/>
          <p:nvPr/>
        </p:nvCxnSpPr>
        <p:spPr>
          <a:xfrm>
            <a:off x="5094033" y="5909299"/>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5" name="TextBox 23"/>
          <p:cNvSpPr txBox="1"/>
          <p:nvPr/>
        </p:nvSpPr>
        <p:spPr>
          <a:xfrm>
            <a:off x="6502780" y="6614677"/>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smtClean="0">
                <a:solidFill>
                  <a:schemeClr val="tx1">
                    <a:lumMod val="75000"/>
                    <a:lumOff val="25000"/>
                  </a:schemeClr>
                </a:solidFill>
                <a:latin typeface="+mn-ea"/>
              </a:rPr>
              <a:t>视频</a:t>
            </a:r>
            <a:r>
              <a:rPr lang="zh-CN" altLang="en-US" sz="1800" dirty="0">
                <a:solidFill>
                  <a:schemeClr val="tx1">
                    <a:lumMod val="75000"/>
                    <a:lumOff val="25000"/>
                  </a:schemeClr>
                </a:solidFill>
                <a:latin typeface="+mn-ea"/>
              </a:rPr>
              <a:t>转码</a:t>
            </a:r>
            <a:r>
              <a:rPr lang="zh-CN" altLang="en-US" sz="1800" dirty="0" smtClean="0">
                <a:solidFill>
                  <a:schemeClr val="tx1">
                    <a:lumMod val="75000"/>
                    <a:lumOff val="25000"/>
                  </a:schemeClr>
                </a:solidFill>
                <a:latin typeface="+mn-ea"/>
              </a:rPr>
              <a:t>系统增加</a:t>
            </a:r>
            <a:r>
              <a:rPr lang="zh-CN" altLang="en-US" sz="1800" dirty="0">
                <a:solidFill>
                  <a:schemeClr val="tx1">
                    <a:lumMod val="75000"/>
                    <a:lumOff val="25000"/>
                  </a:schemeClr>
                </a:solidFill>
                <a:latin typeface="+mn-ea"/>
              </a:rPr>
              <a:t>文件完整性</a:t>
            </a:r>
            <a:r>
              <a:rPr lang="zh-CN" altLang="en-US" sz="1800" dirty="0" smtClean="0">
                <a:solidFill>
                  <a:schemeClr val="tx1">
                    <a:lumMod val="75000"/>
                    <a:lumOff val="25000"/>
                  </a:schemeClr>
                </a:solidFill>
                <a:latin typeface="+mn-ea"/>
              </a:rPr>
              <a:t>校验，解决视频损坏导致无法正常转码</a:t>
            </a:r>
            <a:endParaRPr lang="en-US" altLang="zh-CN" sz="1800" dirty="0">
              <a:solidFill>
                <a:schemeClr val="tx1">
                  <a:lumMod val="75000"/>
                  <a:lumOff val="25000"/>
                </a:schemeClr>
              </a:solidFill>
              <a:latin typeface="+mn-ea"/>
            </a:endParaRPr>
          </a:p>
        </p:txBody>
      </p:sp>
      <p:cxnSp>
        <p:nvCxnSpPr>
          <p:cNvPr id="16" name="直接连接符 15"/>
          <p:cNvCxnSpPr/>
          <p:nvPr/>
        </p:nvCxnSpPr>
        <p:spPr>
          <a:xfrm>
            <a:off x="5094033" y="6919778"/>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7" name="TextBox 26"/>
          <p:cNvSpPr txBox="1"/>
          <p:nvPr/>
        </p:nvSpPr>
        <p:spPr>
          <a:xfrm>
            <a:off x="6505083" y="7594541"/>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a:solidFill>
                  <a:schemeClr val="tx1">
                    <a:lumMod val="75000"/>
                    <a:lumOff val="25000"/>
                  </a:schemeClr>
                </a:solidFill>
                <a:latin typeface="+mn-ea"/>
              </a:rPr>
              <a:t>游戏中心</a:t>
            </a:r>
            <a:r>
              <a:rPr lang="en-US" altLang="zh-CN" sz="1800" dirty="0">
                <a:solidFill>
                  <a:schemeClr val="tx1">
                    <a:lumMod val="75000"/>
                    <a:lumOff val="25000"/>
                  </a:schemeClr>
                </a:solidFill>
                <a:latin typeface="+mn-ea"/>
              </a:rPr>
              <a:t>2.7.1</a:t>
            </a:r>
            <a:r>
              <a:rPr lang="zh-CN" altLang="en-US" sz="1800" dirty="0">
                <a:solidFill>
                  <a:schemeClr val="tx1">
                    <a:lumMod val="75000"/>
                    <a:lumOff val="25000"/>
                  </a:schemeClr>
                </a:solidFill>
                <a:latin typeface="+mn-ea"/>
              </a:rPr>
              <a:t>版本旧接口</a:t>
            </a:r>
            <a:r>
              <a:rPr lang="zh-CN" altLang="en-US" sz="1800" dirty="0" smtClean="0">
                <a:solidFill>
                  <a:schemeClr val="tx1">
                    <a:lumMod val="75000"/>
                    <a:lumOff val="25000"/>
                  </a:schemeClr>
                </a:solidFill>
                <a:latin typeface="+mn-ea"/>
              </a:rPr>
              <a:t>迁移</a:t>
            </a:r>
            <a:r>
              <a:rPr lang="en-US" altLang="zh-CN" sz="1800" dirty="0" smtClean="0">
                <a:solidFill>
                  <a:schemeClr val="tx1">
                    <a:lumMod val="75000"/>
                    <a:lumOff val="25000"/>
                  </a:schemeClr>
                </a:solidFill>
                <a:latin typeface="+mn-ea"/>
              </a:rPr>
              <a:t>&amp;</a:t>
            </a:r>
            <a:r>
              <a:rPr lang="zh-CN" altLang="en-US" sz="1800" dirty="0" smtClean="0">
                <a:solidFill>
                  <a:schemeClr val="tx1">
                    <a:lumMod val="75000"/>
                    <a:lumOff val="25000"/>
                  </a:schemeClr>
                </a:solidFill>
                <a:latin typeface="+mn-ea"/>
              </a:rPr>
              <a:t>礼包兑换</a:t>
            </a:r>
            <a:r>
              <a:rPr lang="zh-CN" altLang="en-US" sz="1800" dirty="0" smtClean="0">
                <a:solidFill>
                  <a:schemeClr val="tx1">
                    <a:lumMod val="75000"/>
                    <a:lumOff val="25000"/>
                  </a:schemeClr>
                </a:solidFill>
                <a:latin typeface="+mn-ea"/>
              </a:rPr>
              <a:t>模块</a:t>
            </a:r>
            <a:r>
              <a:rPr lang="zh-CN" altLang="en-US" sz="1800" dirty="0" smtClean="0">
                <a:solidFill>
                  <a:schemeClr val="tx1">
                    <a:lumMod val="75000"/>
                    <a:lumOff val="25000"/>
                  </a:schemeClr>
                </a:solidFill>
                <a:latin typeface="+mn-ea"/>
              </a:rPr>
              <a:t>接入</a:t>
            </a:r>
            <a:r>
              <a:rPr lang="zh-CN" altLang="en-US" sz="1800" dirty="0">
                <a:solidFill>
                  <a:schemeClr val="tx1">
                    <a:lumMod val="75000"/>
                    <a:lumOff val="25000"/>
                  </a:schemeClr>
                </a:solidFill>
                <a:latin typeface="+mn-ea"/>
              </a:rPr>
              <a:t>监控</a:t>
            </a:r>
            <a:r>
              <a:rPr lang="zh-CN" altLang="en-US" sz="1800" dirty="0" smtClean="0">
                <a:solidFill>
                  <a:schemeClr val="tx1">
                    <a:lumMod val="75000"/>
                    <a:lumOff val="25000"/>
                  </a:schemeClr>
                </a:solidFill>
                <a:latin typeface="+mn-ea"/>
              </a:rPr>
              <a:t>系统</a:t>
            </a:r>
            <a:endParaRPr lang="zh-CN" altLang="en-US" sz="1800" b="1" dirty="0">
              <a:solidFill>
                <a:schemeClr val="tx1">
                  <a:lumMod val="75000"/>
                  <a:lumOff val="25000"/>
                </a:schemeClr>
              </a:solidFill>
              <a:latin typeface="+mn-ea"/>
            </a:endParaRPr>
          </a:p>
        </p:txBody>
      </p:sp>
      <p:cxnSp>
        <p:nvCxnSpPr>
          <p:cNvPr id="18" name="直接连接符 17"/>
          <p:cNvCxnSpPr/>
          <p:nvPr/>
        </p:nvCxnSpPr>
        <p:spPr>
          <a:xfrm>
            <a:off x="5094033" y="7954640"/>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4797822" y="2499891"/>
            <a:ext cx="384688" cy="384688"/>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1</a:t>
            </a:r>
            <a:endParaRPr lang="zh-CN" altLang="en-US" sz="3640" dirty="0">
              <a:solidFill>
                <a:prstClr val="white"/>
              </a:solidFill>
              <a:latin typeface="+mj-ea"/>
              <a:ea typeface="+mj-ea"/>
            </a:endParaRPr>
          </a:p>
        </p:txBody>
      </p:sp>
      <p:sp>
        <p:nvSpPr>
          <p:cNvPr id="20" name="椭圆 19"/>
          <p:cNvSpPr/>
          <p:nvPr/>
        </p:nvSpPr>
        <p:spPr>
          <a:xfrm>
            <a:off x="4796287" y="3568574"/>
            <a:ext cx="384688" cy="384688"/>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2</a:t>
            </a:r>
            <a:endParaRPr lang="zh-CN" altLang="en-US" sz="3640" dirty="0">
              <a:solidFill>
                <a:prstClr val="white"/>
              </a:solidFill>
              <a:latin typeface="+mj-ea"/>
              <a:ea typeface="+mj-ea"/>
            </a:endParaRPr>
          </a:p>
        </p:txBody>
      </p:sp>
      <p:sp>
        <p:nvSpPr>
          <p:cNvPr id="21" name="椭圆 20"/>
          <p:cNvSpPr/>
          <p:nvPr/>
        </p:nvSpPr>
        <p:spPr>
          <a:xfrm>
            <a:off x="4796023" y="4672655"/>
            <a:ext cx="384688" cy="384688"/>
          </a:xfrm>
          <a:prstGeom prst="ellipse">
            <a:avLst/>
          </a:prstGeom>
          <a:solidFill>
            <a:schemeClr val="accent3"/>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3</a:t>
            </a:r>
            <a:endParaRPr lang="zh-CN" altLang="en-US" sz="3640" dirty="0">
              <a:solidFill>
                <a:prstClr val="white"/>
              </a:solidFill>
              <a:latin typeface="+mj-ea"/>
              <a:ea typeface="+mj-ea"/>
            </a:endParaRPr>
          </a:p>
        </p:txBody>
      </p:sp>
      <p:sp>
        <p:nvSpPr>
          <p:cNvPr id="22" name="椭圆 21"/>
          <p:cNvSpPr/>
          <p:nvPr/>
        </p:nvSpPr>
        <p:spPr>
          <a:xfrm>
            <a:off x="4794488" y="5716954"/>
            <a:ext cx="384688" cy="384688"/>
          </a:xfrm>
          <a:prstGeom prst="ellipse">
            <a:avLst/>
          </a:prstGeom>
          <a:solidFill>
            <a:schemeClr val="accent4"/>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4</a:t>
            </a:r>
            <a:endParaRPr lang="zh-CN" altLang="en-US" sz="3640" dirty="0">
              <a:solidFill>
                <a:prstClr val="white"/>
              </a:solidFill>
              <a:latin typeface="+mj-ea"/>
              <a:ea typeface="+mj-ea"/>
            </a:endParaRPr>
          </a:p>
        </p:txBody>
      </p:sp>
      <p:sp>
        <p:nvSpPr>
          <p:cNvPr id="23" name="椭圆 22"/>
          <p:cNvSpPr/>
          <p:nvPr/>
        </p:nvSpPr>
        <p:spPr>
          <a:xfrm>
            <a:off x="4797885" y="6724915"/>
            <a:ext cx="384688" cy="384688"/>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5</a:t>
            </a:r>
            <a:endParaRPr lang="zh-CN" altLang="en-US" sz="3640" dirty="0">
              <a:solidFill>
                <a:prstClr val="white"/>
              </a:solidFill>
              <a:latin typeface="+mj-ea"/>
              <a:ea typeface="+mj-ea"/>
            </a:endParaRPr>
          </a:p>
        </p:txBody>
      </p:sp>
      <p:sp>
        <p:nvSpPr>
          <p:cNvPr id="24" name="椭圆 23"/>
          <p:cNvSpPr/>
          <p:nvPr/>
        </p:nvSpPr>
        <p:spPr>
          <a:xfrm>
            <a:off x="4796350" y="7757022"/>
            <a:ext cx="384688" cy="384688"/>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6</a:t>
            </a:r>
            <a:endParaRPr lang="zh-CN" altLang="en-US" sz="3640" dirty="0">
              <a:solidFill>
                <a:prstClr val="white"/>
              </a:solidFill>
              <a:latin typeface="+mj-ea"/>
              <a:ea typeface="+mj-ea"/>
            </a:endParaRPr>
          </a:p>
        </p:txBody>
      </p:sp>
      <p:sp>
        <p:nvSpPr>
          <p:cNvPr id="25" name="TextBox 41"/>
          <p:cNvSpPr txBox="1"/>
          <p:nvPr/>
        </p:nvSpPr>
        <p:spPr>
          <a:xfrm>
            <a:off x="1788527" y="5199537"/>
            <a:ext cx="1961133" cy="43088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800" b="1" dirty="0" smtClean="0">
                <a:solidFill>
                  <a:srgbClr val="080808"/>
                </a:solidFill>
                <a:latin typeface="+mj-ea"/>
                <a:ea typeface="+mj-ea"/>
              </a:rPr>
              <a:t>阶段一</a:t>
            </a:r>
            <a:endParaRPr lang="en-US" altLang="zh-CN" sz="2800" b="1" dirty="0">
              <a:solidFill>
                <a:srgbClr val="080808"/>
              </a:solidFill>
              <a:latin typeface="+mj-ea"/>
              <a:ea typeface="+mj-ea"/>
            </a:endParaRPr>
          </a:p>
        </p:txBody>
      </p:sp>
      <p:sp>
        <p:nvSpPr>
          <p:cNvPr id="26" name="标题 5"/>
          <p:cNvSpPr txBox="1">
            <a:spLocks/>
          </p:cNvSpPr>
          <p:nvPr/>
        </p:nvSpPr>
        <p:spPr>
          <a:xfrm>
            <a:off x="2228853" y="1239137"/>
            <a:ext cx="6410180"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a:ea typeface="方正兰亭粗黑_GBK"/>
              </a:rPr>
              <a:t>二</a:t>
            </a:r>
            <a:r>
              <a:rPr lang="zh-CN" altLang="en-US" sz="3000" dirty="0" smtClean="0">
                <a:ea typeface="方正兰亭粗黑_GBK"/>
              </a:rPr>
              <a:t>、试用期工作目标及达成情况总结</a:t>
            </a:r>
            <a:endParaRPr lang="zh-CN" altLang="en-US" sz="3000" dirty="0">
              <a:ea typeface="方正兰亭粗黑_GBK"/>
            </a:endParaRPr>
          </a:p>
        </p:txBody>
      </p:sp>
    </p:spTree>
    <p:extLst>
      <p:ext uri="{BB962C8B-B14F-4D97-AF65-F5344CB8AC3E}">
        <p14:creationId xmlns:p14="http://schemas.microsoft.com/office/powerpoint/2010/main" val="781767176"/>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500"/>
                                        <p:tgtEl>
                                          <p:spTgt spid="4"/>
                                        </p:tgtEl>
                                      </p:cBhvr>
                                    </p:animEffect>
                                    <p:anim calcmode="lin" valueType="num">
                                      <p:cBhvr>
                                        <p:cTn id="8" dur="1500" fill="hold"/>
                                        <p:tgtEl>
                                          <p:spTgt spid="4"/>
                                        </p:tgtEl>
                                        <p:attrNameLst>
                                          <p:attrName>ppt_x</p:attrName>
                                        </p:attrNameLst>
                                      </p:cBhvr>
                                      <p:tavLst>
                                        <p:tav tm="0">
                                          <p:val>
                                            <p:strVal val="#ppt_x"/>
                                          </p:val>
                                        </p:tav>
                                        <p:tav tm="100000">
                                          <p:val>
                                            <p:strVal val="#ppt_x"/>
                                          </p:val>
                                        </p:tav>
                                      </p:tavLst>
                                    </p:anim>
                                    <p:anim calcmode="lin" valueType="num">
                                      <p:cBhvr>
                                        <p:cTn id="9" dur="1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53" presetClass="entr" presetSubtype="16" fill="hold" grpId="0"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Effect transition="in" filter="fade">
                                      <p:cBhvr>
                                        <p:cTn id="15" dur="500"/>
                                        <p:tgtEl>
                                          <p:spTgt spid="25"/>
                                        </p:tgtEl>
                                      </p:cBhvr>
                                    </p:animEffect>
                                  </p:childTnLst>
                                </p:cTn>
                              </p:par>
                            </p:childTnLst>
                          </p:cTn>
                        </p:par>
                        <p:par>
                          <p:cTn id="16" fill="hold">
                            <p:stCondLst>
                              <p:cond delay="2000"/>
                            </p:stCondLst>
                            <p:childTnLst>
                              <p:par>
                                <p:cTn id="17" presetID="53" presetClass="entr" presetSubtype="16"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childTnLst>
                                </p:cTn>
                              </p:par>
                              <p:par>
                                <p:cTn id="22" presetID="53" presetClass="entr" presetSubtype="16" fill="hold" grpId="0" nodeType="withEffect">
                                  <p:stCondLst>
                                    <p:cond delay="30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par>
                                <p:cTn id="27" presetID="53" presetClass="entr" presetSubtype="16" fill="hold" grpId="0" nodeType="withEffect">
                                  <p:stCondLst>
                                    <p:cond delay="40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Effect transition="in" filter="fade">
                                      <p:cBhvr>
                                        <p:cTn id="31" dur="500"/>
                                        <p:tgtEl>
                                          <p:spTgt spid="21"/>
                                        </p:tgtEl>
                                      </p:cBhvr>
                                    </p:animEffect>
                                  </p:childTnLst>
                                </p:cTn>
                              </p:par>
                              <p:par>
                                <p:cTn id="32" presetID="53" presetClass="entr" presetSubtype="16" fill="hold" grpId="0" nodeType="withEffect">
                                  <p:stCondLst>
                                    <p:cond delay="500"/>
                                  </p:stCondLst>
                                  <p:childTnLst>
                                    <p:set>
                                      <p:cBhvr>
                                        <p:cTn id="33" dur="1" fill="hold">
                                          <p:stCondLst>
                                            <p:cond delay="0"/>
                                          </p:stCondLst>
                                        </p:cTn>
                                        <p:tgtEl>
                                          <p:spTgt spid="22"/>
                                        </p:tgtEl>
                                        <p:attrNameLst>
                                          <p:attrName>style.visibility</p:attrName>
                                        </p:attrNameLst>
                                      </p:cBhvr>
                                      <p:to>
                                        <p:strVal val="visible"/>
                                      </p:to>
                                    </p:set>
                                    <p:anim calcmode="lin" valueType="num">
                                      <p:cBhvr>
                                        <p:cTn id="34" dur="500" fill="hold"/>
                                        <p:tgtEl>
                                          <p:spTgt spid="22"/>
                                        </p:tgtEl>
                                        <p:attrNameLst>
                                          <p:attrName>ppt_w</p:attrName>
                                        </p:attrNameLst>
                                      </p:cBhvr>
                                      <p:tavLst>
                                        <p:tav tm="0">
                                          <p:val>
                                            <p:fltVal val="0"/>
                                          </p:val>
                                        </p:tav>
                                        <p:tav tm="100000">
                                          <p:val>
                                            <p:strVal val="#ppt_w"/>
                                          </p:val>
                                        </p:tav>
                                      </p:tavLst>
                                    </p:anim>
                                    <p:anim calcmode="lin" valueType="num">
                                      <p:cBhvr>
                                        <p:cTn id="35" dur="500" fill="hold"/>
                                        <p:tgtEl>
                                          <p:spTgt spid="22"/>
                                        </p:tgtEl>
                                        <p:attrNameLst>
                                          <p:attrName>ppt_h</p:attrName>
                                        </p:attrNameLst>
                                      </p:cBhvr>
                                      <p:tavLst>
                                        <p:tav tm="0">
                                          <p:val>
                                            <p:fltVal val="0"/>
                                          </p:val>
                                        </p:tav>
                                        <p:tav tm="100000">
                                          <p:val>
                                            <p:strVal val="#ppt_h"/>
                                          </p:val>
                                        </p:tav>
                                      </p:tavLst>
                                    </p:anim>
                                    <p:animEffect transition="in" filter="fade">
                                      <p:cBhvr>
                                        <p:cTn id="36" dur="500"/>
                                        <p:tgtEl>
                                          <p:spTgt spid="22"/>
                                        </p:tgtEl>
                                      </p:cBhvr>
                                    </p:animEffect>
                                  </p:childTnLst>
                                </p:cTn>
                              </p:par>
                              <p:par>
                                <p:cTn id="37" presetID="53" presetClass="entr" presetSubtype="16" fill="hold" grpId="0" nodeType="withEffect">
                                  <p:stCondLst>
                                    <p:cond delay="600"/>
                                  </p:stCondLst>
                                  <p:childTnLst>
                                    <p:set>
                                      <p:cBhvr>
                                        <p:cTn id="38" dur="1" fill="hold">
                                          <p:stCondLst>
                                            <p:cond delay="0"/>
                                          </p:stCondLst>
                                        </p:cTn>
                                        <p:tgtEl>
                                          <p:spTgt spid="23"/>
                                        </p:tgtEl>
                                        <p:attrNameLst>
                                          <p:attrName>style.visibility</p:attrName>
                                        </p:attrNameLst>
                                      </p:cBhvr>
                                      <p:to>
                                        <p:strVal val="visible"/>
                                      </p:to>
                                    </p:set>
                                    <p:anim calcmode="lin" valueType="num">
                                      <p:cBhvr>
                                        <p:cTn id="39" dur="500" fill="hold"/>
                                        <p:tgtEl>
                                          <p:spTgt spid="23"/>
                                        </p:tgtEl>
                                        <p:attrNameLst>
                                          <p:attrName>ppt_w</p:attrName>
                                        </p:attrNameLst>
                                      </p:cBhvr>
                                      <p:tavLst>
                                        <p:tav tm="0">
                                          <p:val>
                                            <p:fltVal val="0"/>
                                          </p:val>
                                        </p:tav>
                                        <p:tav tm="100000">
                                          <p:val>
                                            <p:strVal val="#ppt_w"/>
                                          </p:val>
                                        </p:tav>
                                      </p:tavLst>
                                    </p:anim>
                                    <p:anim calcmode="lin" valueType="num">
                                      <p:cBhvr>
                                        <p:cTn id="40" dur="500" fill="hold"/>
                                        <p:tgtEl>
                                          <p:spTgt spid="23"/>
                                        </p:tgtEl>
                                        <p:attrNameLst>
                                          <p:attrName>ppt_h</p:attrName>
                                        </p:attrNameLst>
                                      </p:cBhvr>
                                      <p:tavLst>
                                        <p:tav tm="0">
                                          <p:val>
                                            <p:fltVal val="0"/>
                                          </p:val>
                                        </p:tav>
                                        <p:tav tm="100000">
                                          <p:val>
                                            <p:strVal val="#ppt_h"/>
                                          </p:val>
                                        </p:tav>
                                      </p:tavLst>
                                    </p:anim>
                                    <p:animEffect transition="in" filter="fade">
                                      <p:cBhvr>
                                        <p:cTn id="41" dur="500"/>
                                        <p:tgtEl>
                                          <p:spTgt spid="23"/>
                                        </p:tgtEl>
                                      </p:cBhvr>
                                    </p:animEffect>
                                  </p:childTnLst>
                                </p:cTn>
                              </p:par>
                              <p:par>
                                <p:cTn id="42" presetID="53" presetClass="entr" presetSubtype="16" fill="hold" grpId="0" nodeType="withEffect">
                                  <p:stCondLst>
                                    <p:cond delay="700"/>
                                  </p:stCondLst>
                                  <p:childTnLst>
                                    <p:set>
                                      <p:cBhvr>
                                        <p:cTn id="43" dur="1" fill="hold">
                                          <p:stCondLst>
                                            <p:cond delay="0"/>
                                          </p:stCondLst>
                                        </p:cTn>
                                        <p:tgtEl>
                                          <p:spTgt spid="24"/>
                                        </p:tgtEl>
                                        <p:attrNameLst>
                                          <p:attrName>style.visibility</p:attrName>
                                        </p:attrNameLst>
                                      </p:cBhvr>
                                      <p:to>
                                        <p:strVal val="visible"/>
                                      </p:to>
                                    </p:set>
                                    <p:anim calcmode="lin" valueType="num">
                                      <p:cBhvr>
                                        <p:cTn id="44" dur="500" fill="hold"/>
                                        <p:tgtEl>
                                          <p:spTgt spid="24"/>
                                        </p:tgtEl>
                                        <p:attrNameLst>
                                          <p:attrName>ppt_w</p:attrName>
                                        </p:attrNameLst>
                                      </p:cBhvr>
                                      <p:tavLst>
                                        <p:tav tm="0">
                                          <p:val>
                                            <p:fltVal val="0"/>
                                          </p:val>
                                        </p:tav>
                                        <p:tav tm="100000">
                                          <p:val>
                                            <p:strVal val="#ppt_w"/>
                                          </p:val>
                                        </p:tav>
                                      </p:tavLst>
                                    </p:anim>
                                    <p:anim calcmode="lin" valueType="num">
                                      <p:cBhvr>
                                        <p:cTn id="45" dur="500" fill="hold"/>
                                        <p:tgtEl>
                                          <p:spTgt spid="24"/>
                                        </p:tgtEl>
                                        <p:attrNameLst>
                                          <p:attrName>ppt_h</p:attrName>
                                        </p:attrNameLst>
                                      </p:cBhvr>
                                      <p:tavLst>
                                        <p:tav tm="0">
                                          <p:val>
                                            <p:fltVal val="0"/>
                                          </p:val>
                                        </p:tav>
                                        <p:tav tm="100000">
                                          <p:val>
                                            <p:strVal val="#ppt_h"/>
                                          </p:val>
                                        </p:tav>
                                      </p:tavLst>
                                    </p:anim>
                                    <p:animEffect transition="in" filter="fade">
                                      <p:cBhvr>
                                        <p:cTn id="46" dur="500"/>
                                        <p:tgtEl>
                                          <p:spTgt spid="24"/>
                                        </p:tgtEl>
                                      </p:cBhvr>
                                    </p:animEffect>
                                  </p:childTnLst>
                                </p:cTn>
                              </p:par>
                              <p:par>
                                <p:cTn id="47" presetID="22" presetClass="entr" presetSubtype="8" fill="hold" nodeType="withEffect">
                                  <p:stCondLst>
                                    <p:cond delay="800"/>
                                  </p:stCondLst>
                                  <p:childTnLst>
                                    <p:set>
                                      <p:cBhvr>
                                        <p:cTn id="48" dur="1" fill="hold">
                                          <p:stCondLst>
                                            <p:cond delay="0"/>
                                          </p:stCondLst>
                                        </p:cTn>
                                        <p:tgtEl>
                                          <p:spTgt spid="8"/>
                                        </p:tgtEl>
                                        <p:attrNameLst>
                                          <p:attrName>style.visibility</p:attrName>
                                        </p:attrNameLst>
                                      </p:cBhvr>
                                      <p:to>
                                        <p:strVal val="visible"/>
                                      </p:to>
                                    </p:set>
                                    <p:animEffect transition="in" filter="wipe(left)">
                                      <p:cBhvr>
                                        <p:cTn id="49" dur="500"/>
                                        <p:tgtEl>
                                          <p:spTgt spid="8"/>
                                        </p:tgtEl>
                                      </p:cBhvr>
                                    </p:animEffect>
                                  </p:childTnLst>
                                </p:cTn>
                              </p:par>
                              <p:par>
                                <p:cTn id="50" presetID="22" presetClass="entr" presetSubtype="8" fill="hold" nodeType="withEffect">
                                  <p:stCondLst>
                                    <p:cond delay="900"/>
                                  </p:stCondLst>
                                  <p:childTnLst>
                                    <p:set>
                                      <p:cBhvr>
                                        <p:cTn id="51" dur="1" fill="hold">
                                          <p:stCondLst>
                                            <p:cond delay="0"/>
                                          </p:stCondLst>
                                        </p:cTn>
                                        <p:tgtEl>
                                          <p:spTgt spid="10"/>
                                        </p:tgtEl>
                                        <p:attrNameLst>
                                          <p:attrName>style.visibility</p:attrName>
                                        </p:attrNameLst>
                                      </p:cBhvr>
                                      <p:to>
                                        <p:strVal val="visible"/>
                                      </p:to>
                                    </p:set>
                                    <p:animEffect transition="in" filter="wipe(left)">
                                      <p:cBhvr>
                                        <p:cTn id="52" dur="500"/>
                                        <p:tgtEl>
                                          <p:spTgt spid="10"/>
                                        </p:tgtEl>
                                      </p:cBhvr>
                                    </p:animEffect>
                                  </p:childTnLst>
                                </p:cTn>
                              </p:par>
                              <p:par>
                                <p:cTn id="53" presetID="22" presetClass="entr" presetSubtype="8" fill="hold" nodeType="withEffect">
                                  <p:stCondLst>
                                    <p:cond delay="1000"/>
                                  </p:stCondLst>
                                  <p:childTnLst>
                                    <p:set>
                                      <p:cBhvr>
                                        <p:cTn id="54" dur="1" fill="hold">
                                          <p:stCondLst>
                                            <p:cond delay="0"/>
                                          </p:stCondLst>
                                        </p:cTn>
                                        <p:tgtEl>
                                          <p:spTgt spid="12"/>
                                        </p:tgtEl>
                                        <p:attrNameLst>
                                          <p:attrName>style.visibility</p:attrName>
                                        </p:attrNameLst>
                                      </p:cBhvr>
                                      <p:to>
                                        <p:strVal val="visible"/>
                                      </p:to>
                                    </p:set>
                                    <p:animEffect transition="in" filter="wipe(left)">
                                      <p:cBhvr>
                                        <p:cTn id="55" dur="500"/>
                                        <p:tgtEl>
                                          <p:spTgt spid="12"/>
                                        </p:tgtEl>
                                      </p:cBhvr>
                                    </p:animEffect>
                                  </p:childTnLst>
                                </p:cTn>
                              </p:par>
                              <p:par>
                                <p:cTn id="56" presetID="22" presetClass="entr" presetSubtype="8" fill="hold" nodeType="withEffect">
                                  <p:stCondLst>
                                    <p:cond delay="1100"/>
                                  </p:stCondLst>
                                  <p:childTnLst>
                                    <p:set>
                                      <p:cBhvr>
                                        <p:cTn id="57" dur="1" fill="hold">
                                          <p:stCondLst>
                                            <p:cond delay="0"/>
                                          </p:stCondLst>
                                        </p:cTn>
                                        <p:tgtEl>
                                          <p:spTgt spid="14"/>
                                        </p:tgtEl>
                                        <p:attrNameLst>
                                          <p:attrName>style.visibility</p:attrName>
                                        </p:attrNameLst>
                                      </p:cBhvr>
                                      <p:to>
                                        <p:strVal val="visible"/>
                                      </p:to>
                                    </p:set>
                                    <p:animEffect transition="in" filter="wipe(left)">
                                      <p:cBhvr>
                                        <p:cTn id="58" dur="500"/>
                                        <p:tgtEl>
                                          <p:spTgt spid="14"/>
                                        </p:tgtEl>
                                      </p:cBhvr>
                                    </p:animEffect>
                                  </p:childTnLst>
                                </p:cTn>
                              </p:par>
                              <p:par>
                                <p:cTn id="59" presetID="22" presetClass="entr" presetSubtype="8" fill="hold" nodeType="withEffect">
                                  <p:stCondLst>
                                    <p:cond delay="1200"/>
                                  </p:stCondLst>
                                  <p:childTnLst>
                                    <p:set>
                                      <p:cBhvr>
                                        <p:cTn id="60" dur="1" fill="hold">
                                          <p:stCondLst>
                                            <p:cond delay="0"/>
                                          </p:stCondLst>
                                        </p:cTn>
                                        <p:tgtEl>
                                          <p:spTgt spid="16"/>
                                        </p:tgtEl>
                                        <p:attrNameLst>
                                          <p:attrName>style.visibility</p:attrName>
                                        </p:attrNameLst>
                                      </p:cBhvr>
                                      <p:to>
                                        <p:strVal val="visible"/>
                                      </p:to>
                                    </p:set>
                                    <p:animEffect transition="in" filter="wipe(left)">
                                      <p:cBhvr>
                                        <p:cTn id="61" dur="500"/>
                                        <p:tgtEl>
                                          <p:spTgt spid="16"/>
                                        </p:tgtEl>
                                      </p:cBhvr>
                                    </p:animEffect>
                                  </p:childTnLst>
                                </p:cTn>
                              </p:par>
                              <p:par>
                                <p:cTn id="62" presetID="22" presetClass="entr" presetSubtype="8" fill="hold" nodeType="withEffect">
                                  <p:stCondLst>
                                    <p:cond delay="1300"/>
                                  </p:stCondLst>
                                  <p:childTnLst>
                                    <p:set>
                                      <p:cBhvr>
                                        <p:cTn id="63" dur="1" fill="hold">
                                          <p:stCondLst>
                                            <p:cond delay="0"/>
                                          </p:stCondLst>
                                        </p:cTn>
                                        <p:tgtEl>
                                          <p:spTgt spid="18"/>
                                        </p:tgtEl>
                                        <p:attrNameLst>
                                          <p:attrName>style.visibility</p:attrName>
                                        </p:attrNameLst>
                                      </p:cBhvr>
                                      <p:to>
                                        <p:strVal val="visible"/>
                                      </p:to>
                                    </p:set>
                                    <p:animEffect transition="in" filter="wipe(left)">
                                      <p:cBhvr>
                                        <p:cTn id="64" dur="500"/>
                                        <p:tgtEl>
                                          <p:spTgt spid="18"/>
                                        </p:tgtEl>
                                      </p:cBhvr>
                                    </p:animEffect>
                                  </p:childTnLst>
                                </p:cTn>
                              </p:par>
                              <p:par>
                                <p:cTn id="65" presetID="22" presetClass="entr" presetSubtype="8" fill="hold" grpId="0" nodeType="withEffect">
                                  <p:stCondLst>
                                    <p:cond delay="1400"/>
                                  </p:stCondLst>
                                  <p:childTnLst>
                                    <p:set>
                                      <p:cBhvr>
                                        <p:cTn id="66" dur="1" fill="hold">
                                          <p:stCondLst>
                                            <p:cond delay="0"/>
                                          </p:stCondLst>
                                        </p:cTn>
                                        <p:tgtEl>
                                          <p:spTgt spid="7"/>
                                        </p:tgtEl>
                                        <p:attrNameLst>
                                          <p:attrName>style.visibility</p:attrName>
                                        </p:attrNameLst>
                                      </p:cBhvr>
                                      <p:to>
                                        <p:strVal val="visible"/>
                                      </p:to>
                                    </p:set>
                                    <p:animEffect transition="in" filter="wipe(left)">
                                      <p:cBhvr>
                                        <p:cTn id="67" dur="500"/>
                                        <p:tgtEl>
                                          <p:spTgt spid="7"/>
                                        </p:tgtEl>
                                      </p:cBhvr>
                                    </p:animEffect>
                                  </p:childTnLst>
                                </p:cTn>
                              </p:par>
                              <p:par>
                                <p:cTn id="68" presetID="22" presetClass="entr" presetSubtype="8" fill="hold" grpId="0" nodeType="withEffect">
                                  <p:stCondLst>
                                    <p:cond delay="150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par>
                                <p:cTn id="71" presetID="22" presetClass="entr" presetSubtype="8" fill="hold" grpId="0" nodeType="withEffect">
                                  <p:stCondLst>
                                    <p:cond delay="1600"/>
                                  </p:stCondLst>
                                  <p:childTnLst>
                                    <p:set>
                                      <p:cBhvr>
                                        <p:cTn id="72" dur="1" fill="hold">
                                          <p:stCondLst>
                                            <p:cond delay="0"/>
                                          </p:stCondLst>
                                        </p:cTn>
                                        <p:tgtEl>
                                          <p:spTgt spid="11"/>
                                        </p:tgtEl>
                                        <p:attrNameLst>
                                          <p:attrName>style.visibility</p:attrName>
                                        </p:attrNameLst>
                                      </p:cBhvr>
                                      <p:to>
                                        <p:strVal val="visible"/>
                                      </p:to>
                                    </p:set>
                                    <p:animEffect transition="in" filter="wipe(left)">
                                      <p:cBhvr>
                                        <p:cTn id="73" dur="500"/>
                                        <p:tgtEl>
                                          <p:spTgt spid="11"/>
                                        </p:tgtEl>
                                      </p:cBhvr>
                                    </p:animEffect>
                                  </p:childTnLst>
                                </p:cTn>
                              </p:par>
                              <p:par>
                                <p:cTn id="74" presetID="22" presetClass="entr" presetSubtype="8" fill="hold" grpId="0" nodeType="withEffect">
                                  <p:stCondLst>
                                    <p:cond delay="1700"/>
                                  </p:stCondLst>
                                  <p:childTnLst>
                                    <p:set>
                                      <p:cBhvr>
                                        <p:cTn id="75" dur="1" fill="hold">
                                          <p:stCondLst>
                                            <p:cond delay="0"/>
                                          </p:stCondLst>
                                        </p:cTn>
                                        <p:tgtEl>
                                          <p:spTgt spid="13"/>
                                        </p:tgtEl>
                                        <p:attrNameLst>
                                          <p:attrName>style.visibility</p:attrName>
                                        </p:attrNameLst>
                                      </p:cBhvr>
                                      <p:to>
                                        <p:strVal val="visible"/>
                                      </p:to>
                                    </p:set>
                                    <p:animEffect transition="in" filter="wipe(left)">
                                      <p:cBhvr>
                                        <p:cTn id="76" dur="500"/>
                                        <p:tgtEl>
                                          <p:spTgt spid="13"/>
                                        </p:tgtEl>
                                      </p:cBhvr>
                                    </p:animEffect>
                                  </p:childTnLst>
                                </p:cTn>
                              </p:par>
                              <p:par>
                                <p:cTn id="77" presetID="22" presetClass="entr" presetSubtype="8" fill="hold" grpId="0" nodeType="withEffect">
                                  <p:stCondLst>
                                    <p:cond delay="1800"/>
                                  </p:stCondLst>
                                  <p:childTnLst>
                                    <p:set>
                                      <p:cBhvr>
                                        <p:cTn id="78" dur="1" fill="hold">
                                          <p:stCondLst>
                                            <p:cond delay="0"/>
                                          </p:stCondLst>
                                        </p:cTn>
                                        <p:tgtEl>
                                          <p:spTgt spid="15"/>
                                        </p:tgtEl>
                                        <p:attrNameLst>
                                          <p:attrName>style.visibility</p:attrName>
                                        </p:attrNameLst>
                                      </p:cBhvr>
                                      <p:to>
                                        <p:strVal val="visible"/>
                                      </p:to>
                                    </p:set>
                                    <p:animEffect transition="in" filter="wipe(left)">
                                      <p:cBhvr>
                                        <p:cTn id="79" dur="500"/>
                                        <p:tgtEl>
                                          <p:spTgt spid="15"/>
                                        </p:tgtEl>
                                      </p:cBhvr>
                                    </p:animEffect>
                                  </p:childTnLst>
                                </p:cTn>
                              </p:par>
                              <p:par>
                                <p:cTn id="80" presetID="22" presetClass="entr" presetSubtype="8" fill="hold" grpId="0" nodeType="withEffect">
                                  <p:stCondLst>
                                    <p:cond delay="1900"/>
                                  </p:stCondLst>
                                  <p:childTnLst>
                                    <p:set>
                                      <p:cBhvr>
                                        <p:cTn id="81" dur="1" fill="hold">
                                          <p:stCondLst>
                                            <p:cond delay="0"/>
                                          </p:stCondLst>
                                        </p:cTn>
                                        <p:tgtEl>
                                          <p:spTgt spid="17"/>
                                        </p:tgtEl>
                                        <p:attrNameLst>
                                          <p:attrName>style.visibility</p:attrName>
                                        </p:attrNameLst>
                                      </p:cBhvr>
                                      <p:to>
                                        <p:strVal val="visible"/>
                                      </p:to>
                                    </p:set>
                                    <p:animEffect transition="in" filter="wipe(left)">
                                      <p:cBhvr>
                                        <p:cTn id="8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P spid="15" grpId="0"/>
      <p:bldP spid="17" grpId="0"/>
      <p:bldP spid="19" grpId="0" animBg="1"/>
      <p:bldP spid="20" grpId="0" animBg="1"/>
      <p:bldP spid="21" grpId="0" animBg="1"/>
      <p:bldP spid="22" grpId="0" animBg="1"/>
      <p:bldP spid="23" grpId="0" animBg="1"/>
      <p:bldP spid="24" grpId="0" animBg="1"/>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316036" y="3604322"/>
            <a:ext cx="2816650" cy="2816650"/>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40">
                <a:solidFill>
                  <a:prstClr val="black"/>
                </a:solidFill>
                <a:latin typeface="+mj-ea"/>
                <a:ea typeface="+mj-ea"/>
              </a:endParaRPr>
            </a:p>
          </p:txBody>
        </p:sp>
        <p:sp>
          <p:nvSpPr>
            <p:cNvPr id="6" name="椭圆 5"/>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40">
                <a:solidFill>
                  <a:prstClr val="white"/>
                </a:solidFill>
                <a:latin typeface="+mj-ea"/>
                <a:ea typeface="+mj-ea"/>
              </a:endParaRPr>
            </a:p>
          </p:txBody>
        </p:sp>
      </p:grpSp>
      <p:sp>
        <p:nvSpPr>
          <p:cNvPr id="7" name="TextBox 11"/>
          <p:cNvSpPr txBox="1"/>
          <p:nvPr/>
        </p:nvSpPr>
        <p:spPr>
          <a:xfrm>
            <a:off x="6502780" y="2341395"/>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a:solidFill>
                  <a:schemeClr val="tx1">
                    <a:lumMod val="75000"/>
                    <a:lumOff val="25000"/>
                  </a:schemeClr>
                </a:solidFill>
              </a:rPr>
              <a:t>完成游戏论坛视频发帖模块的</a:t>
            </a:r>
            <a:r>
              <a:rPr lang="zh-CN" altLang="en-US" sz="1800" dirty="0" smtClean="0">
                <a:solidFill>
                  <a:schemeClr val="tx1">
                    <a:lumMod val="75000"/>
                    <a:lumOff val="25000"/>
                  </a:schemeClr>
                </a:solidFill>
              </a:rPr>
              <a:t>开发，论坛支持视频功能</a:t>
            </a:r>
            <a:endParaRPr lang="en-US" altLang="zh-CN" sz="1800" dirty="0">
              <a:solidFill>
                <a:schemeClr val="tx1">
                  <a:lumMod val="75000"/>
                  <a:lumOff val="25000"/>
                </a:schemeClr>
              </a:solidFill>
              <a:latin typeface="+mn-ea"/>
            </a:endParaRPr>
          </a:p>
        </p:txBody>
      </p:sp>
      <p:cxnSp>
        <p:nvCxnSpPr>
          <p:cNvPr id="8" name="直接连接符 7"/>
          <p:cNvCxnSpPr/>
          <p:nvPr/>
        </p:nvCxnSpPr>
        <p:spPr>
          <a:xfrm>
            <a:off x="5094033" y="2716620"/>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9" name="TextBox 14"/>
          <p:cNvSpPr txBox="1"/>
          <p:nvPr/>
        </p:nvSpPr>
        <p:spPr>
          <a:xfrm>
            <a:off x="6502780" y="3544292"/>
            <a:ext cx="4838938" cy="682110"/>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smtClean="0">
                <a:solidFill>
                  <a:schemeClr val="tx1">
                    <a:lumMod val="75000"/>
                    <a:lumOff val="25000"/>
                  </a:schemeClr>
                </a:solidFill>
                <a:latin typeface="+mn-ea"/>
              </a:rPr>
              <a:t>游戏论坛主题</a:t>
            </a:r>
            <a:r>
              <a:rPr lang="zh-CN" altLang="en-US" sz="1800" dirty="0">
                <a:solidFill>
                  <a:schemeClr val="tx1">
                    <a:lumMod val="75000"/>
                    <a:lumOff val="25000"/>
                  </a:schemeClr>
                </a:solidFill>
                <a:latin typeface="+mn-ea"/>
              </a:rPr>
              <a:t>帖，回帖历史</a:t>
            </a:r>
            <a:r>
              <a:rPr lang="zh-CN" altLang="en-US" sz="1800" dirty="0" smtClean="0">
                <a:solidFill>
                  <a:schemeClr val="tx1">
                    <a:lumMod val="75000"/>
                    <a:lumOff val="25000"/>
                  </a:schemeClr>
                </a:solidFill>
                <a:latin typeface="+mn-ea"/>
              </a:rPr>
              <a:t>数据外显图，摘要初始化，使历史数据可以正常支持外显图展示</a:t>
            </a:r>
            <a:endParaRPr lang="en-US" altLang="zh-CN" sz="1800" dirty="0">
              <a:solidFill>
                <a:schemeClr val="tx1">
                  <a:lumMod val="75000"/>
                  <a:lumOff val="25000"/>
                </a:schemeClr>
              </a:solidFill>
              <a:latin typeface="+mn-ea"/>
            </a:endParaRPr>
          </a:p>
        </p:txBody>
      </p:sp>
      <p:cxnSp>
        <p:nvCxnSpPr>
          <p:cNvPr id="10" name="直接连接符 9"/>
          <p:cNvCxnSpPr/>
          <p:nvPr/>
        </p:nvCxnSpPr>
        <p:spPr>
          <a:xfrm>
            <a:off x="5094033" y="3851767"/>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1" name="TextBox 17"/>
          <p:cNvSpPr txBox="1"/>
          <p:nvPr/>
        </p:nvSpPr>
        <p:spPr>
          <a:xfrm>
            <a:off x="6502780" y="4750081"/>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en-US" altLang="zh-CN" sz="1800" dirty="0" smtClean="0">
                <a:solidFill>
                  <a:schemeClr val="tx1">
                    <a:lumMod val="75000"/>
                    <a:lumOff val="25000"/>
                  </a:schemeClr>
                </a:solidFill>
                <a:latin typeface="+mn-ea"/>
              </a:rPr>
              <a:t>pc</a:t>
            </a:r>
            <a:r>
              <a:rPr lang="zh-CN" altLang="en-US" sz="1800" dirty="0" smtClean="0">
                <a:solidFill>
                  <a:schemeClr val="tx1">
                    <a:lumMod val="75000"/>
                    <a:lumOff val="25000"/>
                  </a:schemeClr>
                </a:solidFill>
                <a:latin typeface="+mn-ea"/>
              </a:rPr>
              <a:t>外链图支持外显图处理，本地和互联网上的图片都支持外显处理，做到图片最终输出一致</a:t>
            </a:r>
            <a:endParaRPr lang="en-US" altLang="zh-CN" sz="1800" dirty="0">
              <a:solidFill>
                <a:schemeClr val="tx1">
                  <a:lumMod val="75000"/>
                  <a:lumOff val="25000"/>
                </a:schemeClr>
              </a:solidFill>
              <a:latin typeface="+mn-ea"/>
            </a:endParaRPr>
          </a:p>
        </p:txBody>
      </p:sp>
      <p:cxnSp>
        <p:nvCxnSpPr>
          <p:cNvPr id="12" name="直接连接符 11"/>
          <p:cNvCxnSpPr/>
          <p:nvPr/>
        </p:nvCxnSpPr>
        <p:spPr>
          <a:xfrm>
            <a:off x="5094033" y="5032933"/>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3" name="TextBox 20"/>
          <p:cNvSpPr txBox="1"/>
          <p:nvPr/>
        </p:nvSpPr>
        <p:spPr>
          <a:xfrm>
            <a:off x="6502780" y="5886456"/>
            <a:ext cx="4838938" cy="72019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a:solidFill>
                  <a:schemeClr val="tx1">
                    <a:lumMod val="75000"/>
                    <a:lumOff val="25000"/>
                  </a:schemeClr>
                </a:solidFill>
              </a:rPr>
              <a:t>跟进论坛</a:t>
            </a:r>
            <a:r>
              <a:rPr lang="en-US" altLang="zh-CN" sz="1800" dirty="0">
                <a:solidFill>
                  <a:schemeClr val="tx1">
                    <a:lumMod val="75000"/>
                    <a:lumOff val="25000"/>
                  </a:schemeClr>
                </a:solidFill>
              </a:rPr>
              <a:t>3.0</a:t>
            </a:r>
            <a:r>
              <a:rPr lang="zh-CN" altLang="en-US" sz="1800" dirty="0">
                <a:solidFill>
                  <a:schemeClr val="tx1">
                    <a:lumMod val="75000"/>
                    <a:lumOff val="25000"/>
                  </a:schemeClr>
                </a:solidFill>
              </a:rPr>
              <a:t>模块功能测试和性能测试，熟悉项目测试流程</a:t>
            </a:r>
            <a:endParaRPr lang="en-US" altLang="zh-CN" sz="1800" dirty="0">
              <a:solidFill>
                <a:schemeClr val="tx1">
                  <a:lumMod val="75000"/>
                  <a:lumOff val="25000"/>
                </a:schemeClr>
              </a:solidFill>
              <a:latin typeface="+mn-ea"/>
            </a:endParaRPr>
          </a:p>
        </p:txBody>
      </p:sp>
      <p:cxnSp>
        <p:nvCxnSpPr>
          <p:cNvPr id="14" name="直接连接符 13"/>
          <p:cNvCxnSpPr/>
          <p:nvPr/>
        </p:nvCxnSpPr>
        <p:spPr>
          <a:xfrm>
            <a:off x="5094033" y="6201907"/>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5" name="TextBox 23"/>
          <p:cNvSpPr txBox="1"/>
          <p:nvPr/>
        </p:nvSpPr>
        <p:spPr>
          <a:xfrm>
            <a:off x="6499104" y="7261568"/>
            <a:ext cx="4838938" cy="36009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30000"/>
              </a:lnSpc>
            </a:pPr>
            <a:r>
              <a:rPr lang="zh-CN" altLang="en-US" sz="1800" dirty="0">
                <a:solidFill>
                  <a:schemeClr val="tx1">
                    <a:lumMod val="75000"/>
                    <a:lumOff val="25000"/>
                  </a:schemeClr>
                </a:solidFill>
                <a:latin typeface="+mn-ea"/>
              </a:rPr>
              <a:t>游戏论坛</a:t>
            </a:r>
            <a:r>
              <a:rPr lang="en-US" altLang="zh-CN" sz="1800" dirty="0">
                <a:solidFill>
                  <a:schemeClr val="tx1">
                    <a:lumMod val="75000"/>
                    <a:lumOff val="25000"/>
                  </a:schemeClr>
                </a:solidFill>
                <a:latin typeface="+mn-ea"/>
              </a:rPr>
              <a:t>pc</a:t>
            </a:r>
            <a:r>
              <a:rPr lang="zh-CN" altLang="en-US" sz="1800" dirty="0">
                <a:solidFill>
                  <a:schemeClr val="tx1">
                    <a:lumMod val="75000"/>
                    <a:lumOff val="25000"/>
                  </a:schemeClr>
                </a:solidFill>
                <a:latin typeface="+mn-ea"/>
              </a:rPr>
              <a:t>服务端历史遗留</a:t>
            </a:r>
            <a:r>
              <a:rPr lang="en-US" altLang="zh-CN" sz="1800" dirty="0">
                <a:solidFill>
                  <a:schemeClr val="tx1">
                    <a:lumMod val="75000"/>
                    <a:lumOff val="25000"/>
                  </a:schemeClr>
                </a:solidFill>
                <a:latin typeface="+mn-ea"/>
              </a:rPr>
              <a:t>bug</a:t>
            </a:r>
            <a:r>
              <a:rPr lang="zh-CN" altLang="en-US" sz="1800" dirty="0">
                <a:solidFill>
                  <a:schemeClr val="tx1">
                    <a:lumMod val="75000"/>
                    <a:lumOff val="25000"/>
                  </a:schemeClr>
                </a:solidFill>
                <a:latin typeface="+mn-ea"/>
              </a:rPr>
              <a:t>修改与优化</a:t>
            </a:r>
            <a:endParaRPr lang="en-US" altLang="zh-CN" sz="1800" dirty="0">
              <a:solidFill>
                <a:schemeClr val="tx1">
                  <a:lumMod val="75000"/>
                  <a:lumOff val="25000"/>
                </a:schemeClr>
              </a:solidFill>
              <a:latin typeface="+mn-ea"/>
            </a:endParaRPr>
          </a:p>
        </p:txBody>
      </p:sp>
      <p:cxnSp>
        <p:nvCxnSpPr>
          <p:cNvPr id="16" name="直接连接符 15"/>
          <p:cNvCxnSpPr/>
          <p:nvPr/>
        </p:nvCxnSpPr>
        <p:spPr>
          <a:xfrm>
            <a:off x="5094033" y="7431842"/>
            <a:ext cx="1108923"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4797822" y="2524275"/>
            <a:ext cx="384688" cy="384688"/>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1</a:t>
            </a:r>
            <a:endParaRPr lang="zh-CN" altLang="en-US" sz="3640" dirty="0">
              <a:solidFill>
                <a:prstClr val="white"/>
              </a:solidFill>
              <a:latin typeface="+mj-ea"/>
              <a:ea typeface="+mj-ea"/>
            </a:endParaRPr>
          </a:p>
        </p:txBody>
      </p:sp>
      <p:sp>
        <p:nvSpPr>
          <p:cNvPr id="20" name="椭圆 19"/>
          <p:cNvSpPr/>
          <p:nvPr/>
        </p:nvSpPr>
        <p:spPr>
          <a:xfrm>
            <a:off x="4796287" y="3653918"/>
            <a:ext cx="384688" cy="384688"/>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2</a:t>
            </a:r>
            <a:endParaRPr lang="zh-CN" altLang="en-US" sz="3640" dirty="0">
              <a:solidFill>
                <a:prstClr val="white"/>
              </a:solidFill>
              <a:latin typeface="+mj-ea"/>
              <a:ea typeface="+mj-ea"/>
            </a:endParaRPr>
          </a:p>
        </p:txBody>
      </p:sp>
      <p:sp>
        <p:nvSpPr>
          <p:cNvPr id="21" name="椭圆 20"/>
          <p:cNvSpPr/>
          <p:nvPr/>
        </p:nvSpPr>
        <p:spPr>
          <a:xfrm>
            <a:off x="4796023" y="4843343"/>
            <a:ext cx="384688" cy="384688"/>
          </a:xfrm>
          <a:prstGeom prst="ellipse">
            <a:avLst/>
          </a:prstGeom>
          <a:solidFill>
            <a:schemeClr val="accent3"/>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3</a:t>
            </a:r>
            <a:endParaRPr lang="zh-CN" altLang="en-US" sz="3640" dirty="0">
              <a:solidFill>
                <a:prstClr val="white"/>
              </a:solidFill>
              <a:latin typeface="+mj-ea"/>
              <a:ea typeface="+mj-ea"/>
            </a:endParaRPr>
          </a:p>
        </p:txBody>
      </p:sp>
      <p:sp>
        <p:nvSpPr>
          <p:cNvPr id="22" name="椭圆 21"/>
          <p:cNvSpPr/>
          <p:nvPr/>
        </p:nvSpPr>
        <p:spPr>
          <a:xfrm>
            <a:off x="4794488" y="6009562"/>
            <a:ext cx="384688" cy="384688"/>
          </a:xfrm>
          <a:prstGeom prst="ellipse">
            <a:avLst/>
          </a:prstGeom>
          <a:solidFill>
            <a:schemeClr val="accent4"/>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4</a:t>
            </a:r>
            <a:endParaRPr lang="zh-CN" altLang="en-US" sz="3640" dirty="0">
              <a:solidFill>
                <a:prstClr val="white"/>
              </a:solidFill>
              <a:latin typeface="+mj-ea"/>
              <a:ea typeface="+mj-ea"/>
            </a:endParaRPr>
          </a:p>
        </p:txBody>
      </p:sp>
      <p:sp>
        <p:nvSpPr>
          <p:cNvPr id="23" name="椭圆 22"/>
          <p:cNvSpPr/>
          <p:nvPr/>
        </p:nvSpPr>
        <p:spPr>
          <a:xfrm>
            <a:off x="4797885" y="7236979"/>
            <a:ext cx="384688" cy="384688"/>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40" dirty="0">
                <a:solidFill>
                  <a:prstClr val="white"/>
                </a:solidFill>
                <a:latin typeface="+mj-ea"/>
                <a:ea typeface="+mj-ea"/>
              </a:rPr>
              <a:t>5</a:t>
            </a:r>
            <a:endParaRPr lang="zh-CN" altLang="en-US" sz="3640" dirty="0">
              <a:solidFill>
                <a:prstClr val="white"/>
              </a:solidFill>
              <a:latin typeface="+mj-ea"/>
              <a:ea typeface="+mj-ea"/>
            </a:endParaRPr>
          </a:p>
        </p:txBody>
      </p:sp>
      <p:sp>
        <p:nvSpPr>
          <p:cNvPr id="25" name="TextBox 41"/>
          <p:cNvSpPr txBox="1"/>
          <p:nvPr/>
        </p:nvSpPr>
        <p:spPr>
          <a:xfrm>
            <a:off x="1788527" y="4797201"/>
            <a:ext cx="1961133" cy="43088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800" b="1" dirty="0" smtClean="0">
                <a:solidFill>
                  <a:srgbClr val="080808"/>
                </a:solidFill>
                <a:latin typeface="+mj-ea"/>
                <a:ea typeface="+mj-ea"/>
              </a:rPr>
              <a:t>阶段二</a:t>
            </a:r>
            <a:endParaRPr lang="en-US" altLang="zh-CN" sz="2800" b="1" dirty="0">
              <a:solidFill>
                <a:srgbClr val="080808"/>
              </a:solidFill>
              <a:latin typeface="+mj-ea"/>
              <a:ea typeface="+mj-ea"/>
            </a:endParaRPr>
          </a:p>
        </p:txBody>
      </p:sp>
      <p:sp>
        <p:nvSpPr>
          <p:cNvPr id="26" name="标题 5"/>
          <p:cNvSpPr txBox="1">
            <a:spLocks/>
          </p:cNvSpPr>
          <p:nvPr/>
        </p:nvSpPr>
        <p:spPr>
          <a:xfrm>
            <a:off x="2228853" y="1239137"/>
            <a:ext cx="6410180" cy="625520"/>
          </a:xfrm>
          <a:prstGeom prst="rect">
            <a:avLst/>
          </a:prstGeom>
        </p:spPr>
        <p:txBody>
          <a:bodyPr/>
          <a:lstStyle>
            <a:lvl1pPr algn="ctr" defTabSz="1279920" rtl="0" eaLnBrk="1" latinLnBrk="0" hangingPunct="1">
              <a:spcBef>
                <a:spcPct val="0"/>
              </a:spcBef>
              <a:buNone/>
              <a:defRPr sz="6100" kern="1200">
                <a:solidFill>
                  <a:schemeClr val="tx1"/>
                </a:solidFill>
                <a:latin typeface="+mj-lt"/>
                <a:ea typeface="+mj-ea"/>
                <a:cs typeface="+mj-cs"/>
              </a:defRPr>
            </a:lvl1pPr>
          </a:lstStyle>
          <a:p>
            <a:pPr algn="l"/>
            <a:r>
              <a:rPr lang="zh-CN" altLang="en-US" sz="3000" dirty="0">
                <a:ea typeface="方正兰亭粗黑_GBK"/>
              </a:rPr>
              <a:t>二</a:t>
            </a:r>
            <a:r>
              <a:rPr lang="zh-CN" altLang="en-US" sz="3000" dirty="0" smtClean="0">
                <a:ea typeface="方正兰亭粗黑_GBK"/>
              </a:rPr>
              <a:t>、试用期工作目标及达成情况总结</a:t>
            </a:r>
            <a:endParaRPr lang="zh-CN" altLang="en-US" sz="3000" dirty="0">
              <a:ea typeface="方正兰亭粗黑_GBK"/>
            </a:endParaRPr>
          </a:p>
        </p:txBody>
      </p:sp>
    </p:spTree>
    <p:extLst>
      <p:ext uri="{BB962C8B-B14F-4D97-AF65-F5344CB8AC3E}">
        <p14:creationId xmlns:p14="http://schemas.microsoft.com/office/powerpoint/2010/main" val="1155810098"/>
      </p:ext>
    </p:extLst>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500"/>
                                        <p:tgtEl>
                                          <p:spTgt spid="4"/>
                                        </p:tgtEl>
                                      </p:cBhvr>
                                    </p:animEffect>
                                    <p:anim calcmode="lin" valueType="num">
                                      <p:cBhvr>
                                        <p:cTn id="8" dur="1500" fill="hold"/>
                                        <p:tgtEl>
                                          <p:spTgt spid="4"/>
                                        </p:tgtEl>
                                        <p:attrNameLst>
                                          <p:attrName>ppt_x</p:attrName>
                                        </p:attrNameLst>
                                      </p:cBhvr>
                                      <p:tavLst>
                                        <p:tav tm="0">
                                          <p:val>
                                            <p:strVal val="#ppt_x"/>
                                          </p:val>
                                        </p:tav>
                                        <p:tav tm="100000">
                                          <p:val>
                                            <p:strVal val="#ppt_x"/>
                                          </p:val>
                                        </p:tav>
                                      </p:tavLst>
                                    </p:anim>
                                    <p:anim calcmode="lin" valueType="num">
                                      <p:cBhvr>
                                        <p:cTn id="9" dur="15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53" presetClass="entr" presetSubtype="16" fill="hold" grpId="0"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Effect transition="in" filter="fade">
                                      <p:cBhvr>
                                        <p:cTn id="15" dur="500"/>
                                        <p:tgtEl>
                                          <p:spTgt spid="25"/>
                                        </p:tgtEl>
                                      </p:cBhvr>
                                    </p:animEffect>
                                  </p:childTnLst>
                                </p:cTn>
                              </p:par>
                            </p:childTnLst>
                          </p:cTn>
                        </p:par>
                        <p:par>
                          <p:cTn id="16" fill="hold">
                            <p:stCondLst>
                              <p:cond delay="2000"/>
                            </p:stCondLst>
                            <p:childTnLst>
                              <p:par>
                                <p:cTn id="17" presetID="53" presetClass="entr" presetSubtype="16"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childTnLst>
                                </p:cTn>
                              </p:par>
                              <p:par>
                                <p:cTn id="22" presetID="53" presetClass="entr" presetSubtype="16" fill="hold" grpId="0" nodeType="withEffect">
                                  <p:stCondLst>
                                    <p:cond delay="30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par>
                                <p:cTn id="27" presetID="53" presetClass="entr" presetSubtype="16" fill="hold" grpId="0" nodeType="withEffect">
                                  <p:stCondLst>
                                    <p:cond delay="40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Effect transition="in" filter="fade">
                                      <p:cBhvr>
                                        <p:cTn id="31" dur="500"/>
                                        <p:tgtEl>
                                          <p:spTgt spid="21"/>
                                        </p:tgtEl>
                                      </p:cBhvr>
                                    </p:animEffect>
                                  </p:childTnLst>
                                </p:cTn>
                              </p:par>
                              <p:par>
                                <p:cTn id="32" presetID="53" presetClass="entr" presetSubtype="16" fill="hold" grpId="0" nodeType="withEffect">
                                  <p:stCondLst>
                                    <p:cond delay="500"/>
                                  </p:stCondLst>
                                  <p:childTnLst>
                                    <p:set>
                                      <p:cBhvr>
                                        <p:cTn id="33" dur="1" fill="hold">
                                          <p:stCondLst>
                                            <p:cond delay="0"/>
                                          </p:stCondLst>
                                        </p:cTn>
                                        <p:tgtEl>
                                          <p:spTgt spid="22"/>
                                        </p:tgtEl>
                                        <p:attrNameLst>
                                          <p:attrName>style.visibility</p:attrName>
                                        </p:attrNameLst>
                                      </p:cBhvr>
                                      <p:to>
                                        <p:strVal val="visible"/>
                                      </p:to>
                                    </p:set>
                                    <p:anim calcmode="lin" valueType="num">
                                      <p:cBhvr>
                                        <p:cTn id="34" dur="500" fill="hold"/>
                                        <p:tgtEl>
                                          <p:spTgt spid="22"/>
                                        </p:tgtEl>
                                        <p:attrNameLst>
                                          <p:attrName>ppt_w</p:attrName>
                                        </p:attrNameLst>
                                      </p:cBhvr>
                                      <p:tavLst>
                                        <p:tav tm="0">
                                          <p:val>
                                            <p:fltVal val="0"/>
                                          </p:val>
                                        </p:tav>
                                        <p:tav tm="100000">
                                          <p:val>
                                            <p:strVal val="#ppt_w"/>
                                          </p:val>
                                        </p:tav>
                                      </p:tavLst>
                                    </p:anim>
                                    <p:anim calcmode="lin" valueType="num">
                                      <p:cBhvr>
                                        <p:cTn id="35" dur="500" fill="hold"/>
                                        <p:tgtEl>
                                          <p:spTgt spid="22"/>
                                        </p:tgtEl>
                                        <p:attrNameLst>
                                          <p:attrName>ppt_h</p:attrName>
                                        </p:attrNameLst>
                                      </p:cBhvr>
                                      <p:tavLst>
                                        <p:tav tm="0">
                                          <p:val>
                                            <p:fltVal val="0"/>
                                          </p:val>
                                        </p:tav>
                                        <p:tav tm="100000">
                                          <p:val>
                                            <p:strVal val="#ppt_h"/>
                                          </p:val>
                                        </p:tav>
                                      </p:tavLst>
                                    </p:anim>
                                    <p:animEffect transition="in" filter="fade">
                                      <p:cBhvr>
                                        <p:cTn id="36" dur="500"/>
                                        <p:tgtEl>
                                          <p:spTgt spid="22"/>
                                        </p:tgtEl>
                                      </p:cBhvr>
                                    </p:animEffect>
                                  </p:childTnLst>
                                </p:cTn>
                              </p:par>
                              <p:par>
                                <p:cTn id="37" presetID="53" presetClass="entr" presetSubtype="16" fill="hold" grpId="0" nodeType="withEffect">
                                  <p:stCondLst>
                                    <p:cond delay="600"/>
                                  </p:stCondLst>
                                  <p:childTnLst>
                                    <p:set>
                                      <p:cBhvr>
                                        <p:cTn id="38" dur="1" fill="hold">
                                          <p:stCondLst>
                                            <p:cond delay="0"/>
                                          </p:stCondLst>
                                        </p:cTn>
                                        <p:tgtEl>
                                          <p:spTgt spid="23"/>
                                        </p:tgtEl>
                                        <p:attrNameLst>
                                          <p:attrName>style.visibility</p:attrName>
                                        </p:attrNameLst>
                                      </p:cBhvr>
                                      <p:to>
                                        <p:strVal val="visible"/>
                                      </p:to>
                                    </p:set>
                                    <p:anim calcmode="lin" valueType="num">
                                      <p:cBhvr>
                                        <p:cTn id="39" dur="500" fill="hold"/>
                                        <p:tgtEl>
                                          <p:spTgt spid="23"/>
                                        </p:tgtEl>
                                        <p:attrNameLst>
                                          <p:attrName>ppt_w</p:attrName>
                                        </p:attrNameLst>
                                      </p:cBhvr>
                                      <p:tavLst>
                                        <p:tav tm="0">
                                          <p:val>
                                            <p:fltVal val="0"/>
                                          </p:val>
                                        </p:tav>
                                        <p:tav tm="100000">
                                          <p:val>
                                            <p:strVal val="#ppt_w"/>
                                          </p:val>
                                        </p:tav>
                                      </p:tavLst>
                                    </p:anim>
                                    <p:anim calcmode="lin" valueType="num">
                                      <p:cBhvr>
                                        <p:cTn id="40" dur="500" fill="hold"/>
                                        <p:tgtEl>
                                          <p:spTgt spid="23"/>
                                        </p:tgtEl>
                                        <p:attrNameLst>
                                          <p:attrName>ppt_h</p:attrName>
                                        </p:attrNameLst>
                                      </p:cBhvr>
                                      <p:tavLst>
                                        <p:tav tm="0">
                                          <p:val>
                                            <p:fltVal val="0"/>
                                          </p:val>
                                        </p:tav>
                                        <p:tav tm="100000">
                                          <p:val>
                                            <p:strVal val="#ppt_h"/>
                                          </p:val>
                                        </p:tav>
                                      </p:tavLst>
                                    </p:anim>
                                    <p:animEffect transition="in" filter="fade">
                                      <p:cBhvr>
                                        <p:cTn id="41" dur="500"/>
                                        <p:tgtEl>
                                          <p:spTgt spid="23"/>
                                        </p:tgtEl>
                                      </p:cBhvr>
                                    </p:animEffect>
                                  </p:childTnLst>
                                </p:cTn>
                              </p:par>
                              <p:par>
                                <p:cTn id="42" presetID="22" presetClass="entr" presetSubtype="8" fill="hold" nodeType="withEffect">
                                  <p:stCondLst>
                                    <p:cond delay="800"/>
                                  </p:stCondLst>
                                  <p:childTnLst>
                                    <p:set>
                                      <p:cBhvr>
                                        <p:cTn id="43" dur="1" fill="hold">
                                          <p:stCondLst>
                                            <p:cond delay="0"/>
                                          </p:stCondLst>
                                        </p:cTn>
                                        <p:tgtEl>
                                          <p:spTgt spid="8"/>
                                        </p:tgtEl>
                                        <p:attrNameLst>
                                          <p:attrName>style.visibility</p:attrName>
                                        </p:attrNameLst>
                                      </p:cBhvr>
                                      <p:to>
                                        <p:strVal val="visible"/>
                                      </p:to>
                                    </p:set>
                                    <p:animEffect transition="in" filter="wipe(left)">
                                      <p:cBhvr>
                                        <p:cTn id="44" dur="500"/>
                                        <p:tgtEl>
                                          <p:spTgt spid="8"/>
                                        </p:tgtEl>
                                      </p:cBhvr>
                                    </p:animEffect>
                                  </p:childTnLst>
                                </p:cTn>
                              </p:par>
                              <p:par>
                                <p:cTn id="45" presetID="22" presetClass="entr" presetSubtype="8" fill="hold" nodeType="withEffect">
                                  <p:stCondLst>
                                    <p:cond delay="900"/>
                                  </p:stCondLst>
                                  <p:childTnLst>
                                    <p:set>
                                      <p:cBhvr>
                                        <p:cTn id="46" dur="1" fill="hold">
                                          <p:stCondLst>
                                            <p:cond delay="0"/>
                                          </p:stCondLst>
                                        </p:cTn>
                                        <p:tgtEl>
                                          <p:spTgt spid="10"/>
                                        </p:tgtEl>
                                        <p:attrNameLst>
                                          <p:attrName>style.visibility</p:attrName>
                                        </p:attrNameLst>
                                      </p:cBhvr>
                                      <p:to>
                                        <p:strVal val="visible"/>
                                      </p:to>
                                    </p:set>
                                    <p:animEffect transition="in" filter="wipe(left)">
                                      <p:cBhvr>
                                        <p:cTn id="47" dur="500"/>
                                        <p:tgtEl>
                                          <p:spTgt spid="10"/>
                                        </p:tgtEl>
                                      </p:cBhvr>
                                    </p:animEffect>
                                  </p:childTnLst>
                                </p:cTn>
                              </p:par>
                              <p:par>
                                <p:cTn id="48" presetID="22" presetClass="entr" presetSubtype="8" fill="hold" nodeType="withEffect">
                                  <p:stCondLst>
                                    <p:cond delay="1000"/>
                                  </p:stCondLst>
                                  <p:childTnLst>
                                    <p:set>
                                      <p:cBhvr>
                                        <p:cTn id="49" dur="1" fill="hold">
                                          <p:stCondLst>
                                            <p:cond delay="0"/>
                                          </p:stCondLst>
                                        </p:cTn>
                                        <p:tgtEl>
                                          <p:spTgt spid="12"/>
                                        </p:tgtEl>
                                        <p:attrNameLst>
                                          <p:attrName>style.visibility</p:attrName>
                                        </p:attrNameLst>
                                      </p:cBhvr>
                                      <p:to>
                                        <p:strVal val="visible"/>
                                      </p:to>
                                    </p:set>
                                    <p:animEffect transition="in" filter="wipe(left)">
                                      <p:cBhvr>
                                        <p:cTn id="50" dur="500"/>
                                        <p:tgtEl>
                                          <p:spTgt spid="12"/>
                                        </p:tgtEl>
                                      </p:cBhvr>
                                    </p:animEffect>
                                  </p:childTnLst>
                                </p:cTn>
                              </p:par>
                              <p:par>
                                <p:cTn id="51" presetID="22" presetClass="entr" presetSubtype="8" fill="hold" nodeType="withEffect">
                                  <p:stCondLst>
                                    <p:cond delay="1100"/>
                                  </p:stCondLst>
                                  <p:childTnLst>
                                    <p:set>
                                      <p:cBhvr>
                                        <p:cTn id="52" dur="1" fill="hold">
                                          <p:stCondLst>
                                            <p:cond delay="0"/>
                                          </p:stCondLst>
                                        </p:cTn>
                                        <p:tgtEl>
                                          <p:spTgt spid="14"/>
                                        </p:tgtEl>
                                        <p:attrNameLst>
                                          <p:attrName>style.visibility</p:attrName>
                                        </p:attrNameLst>
                                      </p:cBhvr>
                                      <p:to>
                                        <p:strVal val="visible"/>
                                      </p:to>
                                    </p:set>
                                    <p:animEffect transition="in" filter="wipe(left)">
                                      <p:cBhvr>
                                        <p:cTn id="53" dur="500"/>
                                        <p:tgtEl>
                                          <p:spTgt spid="14"/>
                                        </p:tgtEl>
                                      </p:cBhvr>
                                    </p:animEffect>
                                  </p:childTnLst>
                                </p:cTn>
                              </p:par>
                              <p:par>
                                <p:cTn id="54" presetID="22" presetClass="entr" presetSubtype="8" fill="hold" nodeType="withEffect">
                                  <p:stCondLst>
                                    <p:cond delay="1200"/>
                                  </p:stCondLst>
                                  <p:childTnLst>
                                    <p:set>
                                      <p:cBhvr>
                                        <p:cTn id="55" dur="1" fill="hold">
                                          <p:stCondLst>
                                            <p:cond delay="0"/>
                                          </p:stCondLst>
                                        </p:cTn>
                                        <p:tgtEl>
                                          <p:spTgt spid="16"/>
                                        </p:tgtEl>
                                        <p:attrNameLst>
                                          <p:attrName>style.visibility</p:attrName>
                                        </p:attrNameLst>
                                      </p:cBhvr>
                                      <p:to>
                                        <p:strVal val="visible"/>
                                      </p:to>
                                    </p:set>
                                    <p:animEffect transition="in" filter="wipe(left)">
                                      <p:cBhvr>
                                        <p:cTn id="56" dur="500"/>
                                        <p:tgtEl>
                                          <p:spTgt spid="16"/>
                                        </p:tgtEl>
                                      </p:cBhvr>
                                    </p:animEffect>
                                  </p:childTnLst>
                                </p:cTn>
                              </p:par>
                              <p:par>
                                <p:cTn id="57" presetID="22" presetClass="entr" presetSubtype="8" fill="hold" grpId="0" nodeType="withEffect">
                                  <p:stCondLst>
                                    <p:cond delay="1400"/>
                                  </p:stCondLst>
                                  <p:childTnLst>
                                    <p:set>
                                      <p:cBhvr>
                                        <p:cTn id="58" dur="1" fill="hold">
                                          <p:stCondLst>
                                            <p:cond delay="0"/>
                                          </p:stCondLst>
                                        </p:cTn>
                                        <p:tgtEl>
                                          <p:spTgt spid="7"/>
                                        </p:tgtEl>
                                        <p:attrNameLst>
                                          <p:attrName>style.visibility</p:attrName>
                                        </p:attrNameLst>
                                      </p:cBhvr>
                                      <p:to>
                                        <p:strVal val="visible"/>
                                      </p:to>
                                    </p:set>
                                    <p:animEffect transition="in" filter="wipe(left)">
                                      <p:cBhvr>
                                        <p:cTn id="59" dur="500"/>
                                        <p:tgtEl>
                                          <p:spTgt spid="7"/>
                                        </p:tgtEl>
                                      </p:cBhvr>
                                    </p:animEffect>
                                  </p:childTnLst>
                                </p:cTn>
                              </p:par>
                              <p:par>
                                <p:cTn id="60" presetID="22" presetClass="entr" presetSubtype="8" fill="hold" grpId="0" nodeType="withEffect">
                                  <p:stCondLst>
                                    <p:cond delay="1500"/>
                                  </p:stCondLst>
                                  <p:childTnLst>
                                    <p:set>
                                      <p:cBhvr>
                                        <p:cTn id="61" dur="1" fill="hold">
                                          <p:stCondLst>
                                            <p:cond delay="0"/>
                                          </p:stCondLst>
                                        </p:cTn>
                                        <p:tgtEl>
                                          <p:spTgt spid="9"/>
                                        </p:tgtEl>
                                        <p:attrNameLst>
                                          <p:attrName>style.visibility</p:attrName>
                                        </p:attrNameLst>
                                      </p:cBhvr>
                                      <p:to>
                                        <p:strVal val="visible"/>
                                      </p:to>
                                    </p:set>
                                    <p:animEffect transition="in" filter="wipe(left)">
                                      <p:cBhvr>
                                        <p:cTn id="62" dur="500"/>
                                        <p:tgtEl>
                                          <p:spTgt spid="9"/>
                                        </p:tgtEl>
                                      </p:cBhvr>
                                    </p:animEffect>
                                  </p:childTnLst>
                                </p:cTn>
                              </p:par>
                              <p:par>
                                <p:cTn id="63" presetID="22" presetClass="entr" presetSubtype="8" fill="hold" grpId="0" nodeType="withEffect">
                                  <p:stCondLst>
                                    <p:cond delay="1600"/>
                                  </p:stCondLst>
                                  <p:childTnLst>
                                    <p:set>
                                      <p:cBhvr>
                                        <p:cTn id="64" dur="1" fill="hold">
                                          <p:stCondLst>
                                            <p:cond delay="0"/>
                                          </p:stCondLst>
                                        </p:cTn>
                                        <p:tgtEl>
                                          <p:spTgt spid="11"/>
                                        </p:tgtEl>
                                        <p:attrNameLst>
                                          <p:attrName>style.visibility</p:attrName>
                                        </p:attrNameLst>
                                      </p:cBhvr>
                                      <p:to>
                                        <p:strVal val="visible"/>
                                      </p:to>
                                    </p:set>
                                    <p:animEffect transition="in" filter="wipe(left)">
                                      <p:cBhvr>
                                        <p:cTn id="65" dur="500"/>
                                        <p:tgtEl>
                                          <p:spTgt spid="11"/>
                                        </p:tgtEl>
                                      </p:cBhvr>
                                    </p:animEffect>
                                  </p:childTnLst>
                                </p:cTn>
                              </p:par>
                              <p:par>
                                <p:cTn id="66" presetID="22" presetClass="entr" presetSubtype="8" fill="hold" grpId="0" nodeType="withEffect">
                                  <p:stCondLst>
                                    <p:cond delay="1700"/>
                                  </p:stCondLst>
                                  <p:childTnLst>
                                    <p:set>
                                      <p:cBhvr>
                                        <p:cTn id="67" dur="1" fill="hold">
                                          <p:stCondLst>
                                            <p:cond delay="0"/>
                                          </p:stCondLst>
                                        </p:cTn>
                                        <p:tgtEl>
                                          <p:spTgt spid="13"/>
                                        </p:tgtEl>
                                        <p:attrNameLst>
                                          <p:attrName>style.visibility</p:attrName>
                                        </p:attrNameLst>
                                      </p:cBhvr>
                                      <p:to>
                                        <p:strVal val="visible"/>
                                      </p:to>
                                    </p:set>
                                    <p:animEffect transition="in" filter="wipe(left)">
                                      <p:cBhvr>
                                        <p:cTn id="68" dur="500"/>
                                        <p:tgtEl>
                                          <p:spTgt spid="13"/>
                                        </p:tgtEl>
                                      </p:cBhvr>
                                    </p:animEffect>
                                  </p:childTnLst>
                                </p:cTn>
                              </p:par>
                              <p:par>
                                <p:cTn id="69" presetID="22" presetClass="entr" presetSubtype="8" fill="hold" grpId="0" nodeType="withEffect">
                                  <p:stCondLst>
                                    <p:cond delay="1800"/>
                                  </p:stCondLst>
                                  <p:childTnLst>
                                    <p:set>
                                      <p:cBhvr>
                                        <p:cTn id="70" dur="1" fill="hold">
                                          <p:stCondLst>
                                            <p:cond delay="0"/>
                                          </p:stCondLst>
                                        </p:cTn>
                                        <p:tgtEl>
                                          <p:spTgt spid="15"/>
                                        </p:tgtEl>
                                        <p:attrNameLst>
                                          <p:attrName>style.visibility</p:attrName>
                                        </p:attrNameLst>
                                      </p:cBhvr>
                                      <p:to>
                                        <p:strVal val="visible"/>
                                      </p:to>
                                    </p:set>
                                    <p:animEffect transition="in" filter="wipe(left)">
                                      <p:cBhvr>
                                        <p:cTn id="7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P spid="15" grpId="0"/>
      <p:bldP spid="19" grpId="0" animBg="1"/>
      <p:bldP spid="20" grpId="0" animBg="1"/>
      <p:bldP spid="21" grpId="0" animBg="1"/>
      <p:bldP spid="22" grpId="0" animBg="1"/>
      <p:bldP spid="23" grpId="0" animBg="1"/>
      <p:bldP spid="25" grpId="0"/>
    </p:bldLst>
  </p:timing>
</p:sld>
</file>

<file path=ppt/tags/tag1.xml><?xml version="1.0" encoding="utf-8"?>
<p:tagLst xmlns:a="http://schemas.openxmlformats.org/drawingml/2006/main" xmlns:r="http://schemas.openxmlformats.org/officeDocument/2006/relationships" xmlns:p="http://schemas.openxmlformats.org/presentationml/2006/main">
  <p:tag name="MH" val="20170722101740"/>
  <p:tag name="MH_LIBRARY" val="CONTENTS"/>
  <p:tag name="MH_AUTOCOLOR" val="TRUE"/>
  <p:tag name="MH_TYPE" val="SECTION"/>
  <p:tag name="ID" val="626773"/>
</p:tagLst>
</file>

<file path=ppt/tags/tag2.xml><?xml version="1.0" encoding="utf-8"?>
<p:tagLst xmlns:a="http://schemas.openxmlformats.org/drawingml/2006/main" xmlns:r="http://schemas.openxmlformats.org/officeDocument/2006/relationships" xmlns:p="http://schemas.openxmlformats.org/presentationml/2006/main">
  <p:tag name="MH" val="20170722101740"/>
  <p:tag name="MH_LIBRARY" val="CONTENTS"/>
  <p:tag name="MH_TYPE" val="TITLE"/>
  <p:tag name="ID" val="626773"/>
  <p:tag name="MH_ORDER" val="NUMBER"/>
</p:tagLst>
</file>

<file path=ppt/tags/tag3.xml><?xml version="1.0" encoding="utf-8"?>
<p:tagLst xmlns:a="http://schemas.openxmlformats.org/drawingml/2006/main" xmlns:r="http://schemas.openxmlformats.org/officeDocument/2006/relationships" xmlns:p="http://schemas.openxmlformats.org/presentationml/2006/main">
  <p:tag name="MH" val="20170722101740"/>
  <p:tag name="MH_LIBRARY" val="CONTENTS"/>
  <p:tag name="MH_TYPE" val="TITLE"/>
  <p:tag name="ID" val="626773"/>
  <p:tag name="MH_ORDER" val="NUMBER"/>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3048</TotalTime>
  <Words>1078</Words>
  <Application>Microsoft Office PowerPoint</Application>
  <PresentationFormat>A3 纸张(297x420 毫米)</PresentationFormat>
  <Paragraphs>174</Paragraphs>
  <Slides>17</Slides>
  <Notes>9</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17</vt:i4>
      </vt:variant>
    </vt:vector>
  </HeadingPairs>
  <TitlesOfParts>
    <vt:vector size="29" baseType="lpstr">
      <vt:lpstr>ClanOT-WideBook</vt:lpstr>
      <vt:lpstr>FZLanTingHei-EL-GBK</vt:lpstr>
      <vt:lpstr>Source Sans Pro ExtraLight</vt:lpstr>
      <vt:lpstr>方正兰亭粗黑_GBK</vt:lpstr>
      <vt:lpstr>方正兰亭纤黑_GBK</vt:lpstr>
      <vt:lpstr>黑体</vt:lpstr>
      <vt:lpstr>华文黑体</vt:lpstr>
      <vt:lpstr>宋体</vt:lpstr>
      <vt:lpstr>微软雅黑</vt:lpstr>
      <vt:lpstr>Arial</vt:lpstr>
      <vt:lpstr>Calibri</vt:lpstr>
      <vt:lpstr>Office 主题​​</vt:lpstr>
      <vt:lpstr>PowerPoint 演示文稿</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MetaDesign AG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MetaDesign AG</dc:creator>
  <cp:lastModifiedBy>支广全</cp:lastModifiedBy>
  <cp:revision>342</cp:revision>
  <cp:lastPrinted>2015-03-17T03:26:33Z</cp:lastPrinted>
  <dcterms:created xsi:type="dcterms:W3CDTF">2014-12-04T02:45:18Z</dcterms:created>
  <dcterms:modified xsi:type="dcterms:W3CDTF">2018-09-05T10:14:31Z</dcterms:modified>
</cp:coreProperties>
</file>